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5301913" cy="39604950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568325" indent="-69850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136650" indent="-141288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708150" indent="-214313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276475" indent="-284163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5">
          <p15:clr>
            <a:srgbClr val="A4A3A4"/>
          </p15:clr>
        </p15:guide>
        <p15:guide id="2" pos="48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Jeffery" initials="LJ" lastIdx="1" clrIdx="0">
    <p:extLst>
      <p:ext uri="{19B8F6BF-5375-455C-9EA6-DF929625EA0E}">
        <p15:presenceInfo xmlns:p15="http://schemas.microsoft.com/office/powerpoint/2012/main" userId="S-1-5-21-1904721195-2002607940-2800466134-45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9DDDF"/>
    <a:srgbClr val="CCFFFF"/>
    <a:srgbClr val="FFCCCC"/>
    <a:srgbClr val="CCFFCC"/>
    <a:srgbClr val="99CC00"/>
    <a:srgbClr val="990037"/>
    <a:srgbClr val="990033"/>
    <a:srgbClr val="00FF00"/>
    <a:srgbClr val="7A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yst layout 1 - markeringsfarv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yst layout 1 - markeringsfarv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yst layout 1 - markeringsfarv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Mørkt layout 2 - markeringsfarve 3/markeringsfarv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86437" autoAdjust="0"/>
  </p:normalViewPr>
  <p:slideViewPr>
    <p:cSldViewPr snapToGrid="0">
      <p:cViewPr>
        <p:scale>
          <a:sx n="60" d="100"/>
          <a:sy n="60" d="100"/>
        </p:scale>
        <p:origin x="2076" y="-7266"/>
      </p:cViewPr>
      <p:guideLst>
        <p:guide orient="horz" pos="12475"/>
        <p:guide pos="482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2992DB-5A6C-4828-8165-71426A378C6D}" type="datetimeFigureOut">
              <a:rPr lang="da-DK"/>
              <a:pPr>
                <a:defRPr/>
              </a:pPr>
              <a:t>13-12-2022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767013" y="685800"/>
            <a:ext cx="1323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476141-86DE-49F2-A83B-C97E5A67E7F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994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911" algn="l" defTabSz="995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893" algn="l" defTabSz="995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876" algn="l" defTabSz="995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858" algn="l" defTabSz="995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2642" y="17225944"/>
            <a:ext cx="29265709" cy="1188598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65282" y="31423375"/>
            <a:ext cx="24100429" cy="14170723"/>
          </a:xfrm>
        </p:spPr>
        <p:txBody>
          <a:bodyPr/>
          <a:lstStyle>
            <a:lvl1pPr marL="0" indent="0" algn="ctr">
              <a:buNone/>
              <a:defRPr/>
            </a:lvl1pPr>
            <a:lvl2pPr marL="569642" indent="0" algn="ctr">
              <a:buNone/>
              <a:defRPr/>
            </a:lvl2pPr>
            <a:lvl3pPr marL="1139284" indent="0" algn="ctr">
              <a:buNone/>
              <a:defRPr/>
            </a:lvl3pPr>
            <a:lvl4pPr marL="1708925" indent="0" algn="ctr">
              <a:buNone/>
              <a:defRPr/>
            </a:lvl4pPr>
            <a:lvl5pPr marL="2278567" indent="0" algn="ctr">
              <a:buNone/>
              <a:defRPr/>
            </a:lvl5pPr>
            <a:lvl6pPr marL="2848209" indent="0" algn="ctr">
              <a:buNone/>
              <a:defRPr/>
            </a:lvl6pPr>
            <a:lvl7pPr marL="3417851" indent="0" algn="ctr">
              <a:buNone/>
              <a:defRPr/>
            </a:lvl7pPr>
            <a:lvl8pPr marL="3987494" indent="0" algn="ctr">
              <a:buNone/>
              <a:defRPr/>
            </a:lvl8pPr>
            <a:lvl9pPr marL="4557135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3973C-EDE2-44EE-880B-5F55244B6FC8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02E39-E364-40F0-AA68-7569A232D7DA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24962514" y="2221047"/>
            <a:ext cx="7746114" cy="4731381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722364" y="2221047"/>
            <a:ext cx="23066648" cy="47313814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032C3-F937-400D-BA8E-5A747F88D1E6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2365" y="2221047"/>
            <a:ext cx="30986264" cy="9241686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722365" y="12937950"/>
            <a:ext cx="30986264" cy="36596911"/>
          </a:xfrm>
        </p:spPr>
        <p:txBody>
          <a:bodyPr lIns="520357" tIns="260178" rIns="520357" bIns="260178"/>
          <a:lstStyle/>
          <a:p>
            <a:pPr lvl="0"/>
            <a:endParaRPr lang="da-DK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7A8A8-D87B-47E4-9F4A-18F146905392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2365" y="2221047"/>
            <a:ext cx="30986264" cy="9241686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722365" y="12937950"/>
            <a:ext cx="15405478" cy="3659691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17301344" y="12937952"/>
            <a:ext cx="15407285" cy="1819983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17301344" y="31335029"/>
            <a:ext cx="15407285" cy="1819983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A3634-4B0C-44A1-9D65-1E4F6FC7304D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62FDC-B945-4830-A958-64914F01C7DD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9997" y="35633294"/>
            <a:ext cx="29265709" cy="1101277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719997" y="23502812"/>
            <a:ext cx="29265709" cy="12130482"/>
          </a:xfrm>
        </p:spPr>
        <p:txBody>
          <a:bodyPr anchor="b"/>
          <a:lstStyle>
            <a:lvl1pPr marL="0" indent="0">
              <a:buNone/>
              <a:defRPr sz="2500"/>
            </a:lvl1pPr>
            <a:lvl2pPr marL="569642" indent="0">
              <a:buNone/>
              <a:defRPr sz="2300"/>
            </a:lvl2pPr>
            <a:lvl3pPr marL="1139284" indent="0">
              <a:buNone/>
              <a:defRPr sz="2000"/>
            </a:lvl3pPr>
            <a:lvl4pPr marL="1708925" indent="0">
              <a:buNone/>
              <a:defRPr sz="1700"/>
            </a:lvl4pPr>
            <a:lvl5pPr marL="2278567" indent="0">
              <a:buNone/>
              <a:defRPr sz="1700"/>
            </a:lvl5pPr>
            <a:lvl6pPr marL="2848209" indent="0">
              <a:buNone/>
              <a:defRPr sz="1700"/>
            </a:lvl6pPr>
            <a:lvl7pPr marL="3417851" indent="0">
              <a:buNone/>
              <a:defRPr sz="1700"/>
            </a:lvl7pPr>
            <a:lvl8pPr marL="3987494" indent="0">
              <a:buNone/>
              <a:defRPr sz="1700"/>
            </a:lvl8pPr>
            <a:lvl9pPr marL="4557135" indent="0">
              <a:buNone/>
              <a:defRPr sz="17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64F6-A818-4977-8BF1-76F8257D1619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722365" y="12937950"/>
            <a:ext cx="15405478" cy="36596911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7301344" y="12937950"/>
            <a:ext cx="15407285" cy="36596911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879AE-54E3-489B-B769-EFA8158DE723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722364" y="12411969"/>
            <a:ext cx="15212096" cy="517353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9642" indent="0">
              <a:buNone/>
              <a:defRPr sz="2500" b="1"/>
            </a:lvl2pPr>
            <a:lvl3pPr marL="1139284" indent="0">
              <a:buNone/>
              <a:defRPr sz="2300" b="1"/>
            </a:lvl3pPr>
            <a:lvl4pPr marL="1708925" indent="0">
              <a:buNone/>
              <a:defRPr sz="2000" b="1"/>
            </a:lvl4pPr>
            <a:lvl5pPr marL="2278567" indent="0">
              <a:buNone/>
              <a:defRPr sz="2000" b="1"/>
            </a:lvl5pPr>
            <a:lvl6pPr marL="2848209" indent="0">
              <a:buNone/>
              <a:defRPr sz="2000" b="1"/>
            </a:lvl6pPr>
            <a:lvl7pPr marL="3417851" indent="0">
              <a:buNone/>
              <a:defRPr sz="2000" b="1"/>
            </a:lvl7pPr>
            <a:lvl8pPr marL="3987494" indent="0">
              <a:buNone/>
              <a:defRPr sz="2000" b="1"/>
            </a:lvl8pPr>
            <a:lvl9pPr marL="4557135" indent="0">
              <a:buNone/>
              <a:defRPr sz="20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722364" y="17585505"/>
            <a:ext cx="15212096" cy="3194935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17491109" y="12411969"/>
            <a:ext cx="15217519" cy="517353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9642" indent="0">
              <a:buNone/>
              <a:defRPr sz="2500" b="1"/>
            </a:lvl2pPr>
            <a:lvl3pPr marL="1139284" indent="0">
              <a:buNone/>
              <a:defRPr sz="2300" b="1"/>
            </a:lvl3pPr>
            <a:lvl4pPr marL="1708925" indent="0">
              <a:buNone/>
              <a:defRPr sz="2000" b="1"/>
            </a:lvl4pPr>
            <a:lvl5pPr marL="2278567" indent="0">
              <a:buNone/>
              <a:defRPr sz="2000" b="1"/>
            </a:lvl5pPr>
            <a:lvl6pPr marL="2848209" indent="0">
              <a:buNone/>
              <a:defRPr sz="2000" b="1"/>
            </a:lvl6pPr>
            <a:lvl7pPr marL="3417851" indent="0">
              <a:buNone/>
              <a:defRPr sz="2000" b="1"/>
            </a:lvl7pPr>
            <a:lvl8pPr marL="3987494" indent="0">
              <a:buNone/>
              <a:defRPr sz="2000" b="1"/>
            </a:lvl8pPr>
            <a:lvl9pPr marL="4557135" indent="0">
              <a:buNone/>
              <a:defRPr sz="20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17491109" y="17585505"/>
            <a:ext cx="15217519" cy="3194935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18F66-9B8E-42D6-8930-9E3B38C8CAE4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9A9D3-CC3B-48B6-B3DE-8A953C9A8335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03362-8343-4C3E-9721-693C32CC5E53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2365" y="2208719"/>
            <a:ext cx="11326387" cy="939578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60819" y="2208718"/>
            <a:ext cx="19247812" cy="4732614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22365" y="11604499"/>
            <a:ext cx="11326387" cy="37930361"/>
          </a:xfrm>
        </p:spPr>
        <p:txBody>
          <a:bodyPr/>
          <a:lstStyle>
            <a:lvl1pPr marL="0" indent="0">
              <a:buNone/>
              <a:defRPr sz="1700"/>
            </a:lvl1pPr>
            <a:lvl2pPr marL="569642" indent="0">
              <a:buNone/>
              <a:defRPr sz="1500"/>
            </a:lvl2pPr>
            <a:lvl3pPr marL="1139284" indent="0">
              <a:buNone/>
              <a:defRPr sz="1200"/>
            </a:lvl3pPr>
            <a:lvl4pPr marL="1708925" indent="0">
              <a:buNone/>
              <a:defRPr sz="1100"/>
            </a:lvl4pPr>
            <a:lvl5pPr marL="2278567" indent="0">
              <a:buNone/>
              <a:defRPr sz="1100"/>
            </a:lvl5pPr>
            <a:lvl6pPr marL="2848209" indent="0">
              <a:buNone/>
              <a:defRPr sz="1100"/>
            </a:lvl6pPr>
            <a:lvl7pPr marL="3417851" indent="0">
              <a:buNone/>
              <a:defRPr sz="1100"/>
            </a:lvl7pPr>
            <a:lvl8pPr marL="3987494" indent="0">
              <a:buNone/>
              <a:defRPr sz="1100"/>
            </a:lvl8pPr>
            <a:lvl9pPr marL="4557135" indent="0">
              <a:buNone/>
              <a:defRPr sz="1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68E39-8937-4410-A7A5-82500BBE4207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8483" y="38815902"/>
            <a:ext cx="20659318" cy="45838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748483" y="4955747"/>
            <a:ext cx="20659318" cy="33270480"/>
          </a:xfrm>
        </p:spPr>
        <p:txBody>
          <a:bodyPr lIns="520357" tIns="260178" rIns="520357" bIns="260178"/>
          <a:lstStyle>
            <a:lvl1pPr marL="0" indent="0">
              <a:buNone/>
              <a:defRPr sz="4000"/>
            </a:lvl1pPr>
            <a:lvl2pPr marL="569642" indent="0">
              <a:buNone/>
              <a:defRPr sz="3500"/>
            </a:lvl2pPr>
            <a:lvl3pPr marL="1139284" indent="0">
              <a:buNone/>
              <a:defRPr sz="2900"/>
            </a:lvl3pPr>
            <a:lvl4pPr marL="1708925" indent="0">
              <a:buNone/>
              <a:defRPr sz="2500"/>
            </a:lvl4pPr>
            <a:lvl5pPr marL="2278567" indent="0">
              <a:buNone/>
              <a:defRPr sz="2500"/>
            </a:lvl5pPr>
            <a:lvl6pPr marL="2848209" indent="0">
              <a:buNone/>
              <a:defRPr sz="2500"/>
            </a:lvl6pPr>
            <a:lvl7pPr marL="3417851" indent="0">
              <a:buNone/>
              <a:defRPr sz="2500"/>
            </a:lvl7pPr>
            <a:lvl8pPr marL="3987494" indent="0">
              <a:buNone/>
              <a:defRPr sz="2500"/>
            </a:lvl8pPr>
            <a:lvl9pPr marL="4557135" indent="0">
              <a:buNone/>
              <a:defRPr sz="25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748483" y="43399763"/>
            <a:ext cx="20659318" cy="6506984"/>
          </a:xfrm>
        </p:spPr>
        <p:txBody>
          <a:bodyPr/>
          <a:lstStyle>
            <a:lvl1pPr marL="0" indent="0">
              <a:buNone/>
              <a:defRPr sz="1700"/>
            </a:lvl1pPr>
            <a:lvl2pPr marL="569642" indent="0">
              <a:buNone/>
              <a:defRPr sz="1500"/>
            </a:lvl2pPr>
            <a:lvl3pPr marL="1139284" indent="0">
              <a:buNone/>
              <a:defRPr sz="1200"/>
            </a:lvl3pPr>
            <a:lvl4pPr marL="1708925" indent="0">
              <a:buNone/>
              <a:defRPr sz="1100"/>
            </a:lvl4pPr>
            <a:lvl5pPr marL="2278567" indent="0">
              <a:buNone/>
              <a:defRPr sz="1100"/>
            </a:lvl5pPr>
            <a:lvl6pPr marL="2848209" indent="0">
              <a:buNone/>
              <a:defRPr sz="1100"/>
            </a:lvl6pPr>
            <a:lvl7pPr marL="3417851" indent="0">
              <a:buNone/>
              <a:defRPr sz="1100"/>
            </a:lvl7pPr>
            <a:lvl8pPr marL="3987494" indent="0">
              <a:buNone/>
              <a:defRPr sz="1100"/>
            </a:lvl8pPr>
            <a:lvl9pPr marL="4557135" indent="0">
              <a:buNone/>
              <a:defRPr sz="1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 alt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6456F-5F33-4B98-8527-F3E21C892AFE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3588" y="1585913"/>
            <a:ext cx="13774737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619" tIns="156809" rIns="313619" bIns="1568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88" y="9240838"/>
            <a:ext cx="13774737" cy="261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619" tIns="156809" rIns="313619" bIns="156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3588" y="36064825"/>
            <a:ext cx="3573462" cy="275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619" tIns="156809" rIns="313619" bIns="156809" numCol="1" anchor="t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endParaRPr lang="da-DK" alt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29225" y="36064825"/>
            <a:ext cx="4845050" cy="275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619" tIns="156809" rIns="313619" bIns="156809" numCol="1" anchor="t" anchorCtr="0" compatLnSpc="1">
            <a:prstTxWarp prst="textNoShape">
              <a:avLst/>
            </a:prstTxWarp>
          </a:bodyPr>
          <a:lstStyle>
            <a:lvl1pPr algn="ctr">
              <a:defRPr sz="4800"/>
            </a:lvl1pPr>
          </a:lstStyle>
          <a:p>
            <a:endParaRPr lang="da-DK" alt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64863" y="36064825"/>
            <a:ext cx="3573462" cy="275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619" tIns="156809" rIns="313619" bIns="156809" numCol="1" anchor="t" anchorCtr="0" compatLnSpc="1">
            <a:prstTxWarp prst="textNoShape">
              <a:avLst/>
            </a:prstTxWarp>
          </a:bodyPr>
          <a:lstStyle>
            <a:lvl1pPr algn="r">
              <a:defRPr sz="4800"/>
            </a:lvl1pPr>
          </a:lstStyle>
          <a:p>
            <a:fld id="{7427A9B7-FE4C-4E7F-8E4C-E51A08C3FB2D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</a:defRPr>
      </a:lvl2pPr>
      <a:lvl3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</a:defRPr>
      </a:lvl3pPr>
      <a:lvl4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</a:defRPr>
      </a:lvl4pPr>
      <a:lvl5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0"/>
        </a:defRPr>
      </a:lvl5pPr>
      <a:lvl6pPr marL="569642" algn="ctr" defTabSz="5203917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ＭＳ Ｐゴシック" charset="0"/>
        </a:defRPr>
      </a:lvl6pPr>
      <a:lvl7pPr marL="1139284" algn="ctr" defTabSz="5203917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ＭＳ Ｐゴシック" charset="0"/>
        </a:defRPr>
      </a:lvl7pPr>
      <a:lvl8pPr marL="1708925" algn="ctr" defTabSz="5203917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ＭＳ Ｐゴシック" charset="0"/>
        </a:defRPr>
      </a:lvl8pPr>
      <a:lvl9pPr marL="2278567" algn="ctr" defTabSz="5203917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174750" indent="-1174750" algn="l" defTabSz="31337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79488" algn="l" defTabSz="313372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+mn-ea"/>
        </a:defRPr>
      </a:lvl2pPr>
      <a:lvl3pPr marL="3921125" indent="-784225" algn="l" defTabSz="3133725" rtl="0" eaLnBrk="0" fontAlgn="base" hangingPunct="0">
        <a:spcBef>
          <a:spcPct val="20000"/>
        </a:spcBef>
        <a:spcAft>
          <a:spcPct val="0"/>
        </a:spcAft>
        <a:buChar char="•"/>
        <a:defRPr sz="8300">
          <a:solidFill>
            <a:schemeClr val="tx1"/>
          </a:solidFill>
          <a:latin typeface="+mn-lt"/>
          <a:ea typeface="+mn-ea"/>
        </a:defRPr>
      </a:lvl3pPr>
      <a:lvl4pPr marL="5487988" indent="-784225" algn="l" defTabSz="3133725" rtl="0" eaLnBrk="0" fontAlgn="base" hangingPunct="0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  <a:ea typeface="+mn-ea"/>
        </a:defRPr>
      </a:lvl4pPr>
      <a:lvl5pPr marL="7053263" indent="-781050" algn="l" defTabSz="3133725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ea typeface="+mn-ea"/>
        </a:defRPr>
      </a:lvl5pPr>
      <a:lvl6pPr marL="12276970" indent="-1299496" algn="l" defTabSz="5203917" rtl="0" fontAlgn="base">
        <a:spcBef>
          <a:spcPct val="20000"/>
        </a:spcBef>
        <a:spcAft>
          <a:spcPct val="0"/>
        </a:spcAft>
        <a:buChar char="»"/>
        <a:defRPr sz="11300">
          <a:solidFill>
            <a:schemeClr val="tx1"/>
          </a:solidFill>
          <a:latin typeface="+mn-lt"/>
          <a:ea typeface="+mn-ea"/>
        </a:defRPr>
      </a:lvl6pPr>
      <a:lvl7pPr marL="12846612" indent="-1299496" algn="l" defTabSz="5203917" rtl="0" fontAlgn="base">
        <a:spcBef>
          <a:spcPct val="20000"/>
        </a:spcBef>
        <a:spcAft>
          <a:spcPct val="0"/>
        </a:spcAft>
        <a:buChar char="»"/>
        <a:defRPr sz="11300">
          <a:solidFill>
            <a:schemeClr val="tx1"/>
          </a:solidFill>
          <a:latin typeface="+mn-lt"/>
          <a:ea typeface="+mn-ea"/>
        </a:defRPr>
      </a:lvl7pPr>
      <a:lvl8pPr marL="13416254" indent="-1299496" algn="l" defTabSz="5203917" rtl="0" fontAlgn="base">
        <a:spcBef>
          <a:spcPct val="20000"/>
        </a:spcBef>
        <a:spcAft>
          <a:spcPct val="0"/>
        </a:spcAft>
        <a:buChar char="»"/>
        <a:defRPr sz="11300">
          <a:solidFill>
            <a:schemeClr val="tx1"/>
          </a:solidFill>
          <a:latin typeface="+mn-lt"/>
          <a:ea typeface="+mn-ea"/>
        </a:defRPr>
      </a:lvl8pPr>
      <a:lvl9pPr marL="13985895" indent="-1299496" algn="l" defTabSz="5203917" rtl="0" fontAlgn="base">
        <a:spcBef>
          <a:spcPct val="20000"/>
        </a:spcBef>
        <a:spcAft>
          <a:spcPct val="0"/>
        </a:spcAft>
        <a:buChar char="»"/>
        <a:defRPr sz="1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642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84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8925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8567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8209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7851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7494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7135" algn="l" defTabSz="569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åre 52"/>
          <p:cNvSpPr/>
          <p:nvPr/>
        </p:nvSpPr>
        <p:spPr>
          <a:xfrm rot="18960000">
            <a:off x="5337479" y="13071674"/>
            <a:ext cx="360000" cy="360000"/>
          </a:xfrm>
          <a:prstGeom prst="teardrop">
            <a:avLst>
              <a:gd name="adj" fmla="val 1796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38057301"/>
            <a:ext cx="1915267" cy="1333500"/>
          </a:xfrm>
          <a:prstGeom prst="rect">
            <a:avLst/>
          </a:prstGeom>
        </p:spPr>
      </p:pic>
      <p:sp>
        <p:nvSpPr>
          <p:cNvPr id="2050" name="Line 57"/>
          <p:cNvSpPr>
            <a:spLocks noChangeShapeType="1"/>
          </p:cNvSpPr>
          <p:nvPr/>
        </p:nvSpPr>
        <p:spPr bwMode="auto">
          <a:xfrm>
            <a:off x="658813" y="2235200"/>
            <a:ext cx="13985875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 lIns="113928" tIns="56964" rIns="113928" bIns="56964"/>
          <a:lstStyle/>
          <a:p>
            <a:endParaRPr lang="da-DK" dirty="0"/>
          </a:p>
        </p:txBody>
      </p:sp>
      <p:sp>
        <p:nvSpPr>
          <p:cNvPr id="2051" name="Line 58"/>
          <p:cNvSpPr>
            <a:spLocks noChangeShapeType="1"/>
          </p:cNvSpPr>
          <p:nvPr/>
        </p:nvSpPr>
        <p:spPr bwMode="auto">
          <a:xfrm>
            <a:off x="663575" y="37981101"/>
            <a:ext cx="13971588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 lIns="113928" tIns="56964" rIns="113928" bIns="56964"/>
          <a:lstStyle/>
          <a:p>
            <a:endParaRPr lang="da-DK" dirty="0"/>
          </a:p>
        </p:txBody>
      </p:sp>
      <p:sp>
        <p:nvSpPr>
          <p:cNvPr id="2052" name="Text Box 59"/>
          <p:cNvSpPr txBox="1">
            <a:spLocks noChangeArrowheads="1"/>
          </p:cNvSpPr>
          <p:nvPr/>
        </p:nvSpPr>
        <p:spPr bwMode="auto">
          <a:xfrm>
            <a:off x="192741" y="1311914"/>
            <a:ext cx="6499407" cy="684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8664" tIns="34332" rIns="68664" bIns="34332" anchor="b">
            <a:spAutoFit/>
          </a:bodyPr>
          <a:lstStyle>
            <a:lvl1pPr defTabSz="251777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47675" indent="-171450" defTabSz="2517775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87388" indent="-136525" defTabSz="2517775" eaLnBrk="0" hangingPunct="0">
              <a:spcBef>
                <a:spcPct val="20000"/>
              </a:spcBef>
              <a:buChar char="•"/>
              <a:defRPr sz="8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965200" indent="-138113" defTabSz="2517775" eaLnBrk="0" hangingPunct="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239838" indent="-138113" defTabSz="2517775" eaLnBrk="0" hangingPunct="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16970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1542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6114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0686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2000" b="1" dirty="0" smtClean="0">
                <a:solidFill>
                  <a:srgbClr val="84715E"/>
                </a:solidFill>
                <a:latin typeface="midtsans" panose="02000503040000020004" pitchFamily="50" charset="0"/>
              </a:rPr>
              <a:t>Hospitalsapoteket Region </a:t>
            </a:r>
            <a:r>
              <a:rPr lang="da-DK" altLang="da-DK" sz="2000" b="1" dirty="0" smtClean="0">
                <a:solidFill>
                  <a:srgbClr val="84715E"/>
                </a:solidFill>
                <a:latin typeface="midtsans" panose="02000503040000020004" pitchFamily="50" charset="0"/>
              </a:rPr>
              <a:t>Midtjylland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GB" altLang="da-DK" sz="2000" i="1" dirty="0" smtClean="0">
                <a:solidFill>
                  <a:srgbClr val="84715E"/>
                </a:solidFill>
                <a:latin typeface="midtsans" panose="02000503040000020004" pitchFamily="50" charset="0"/>
              </a:rPr>
              <a:t>Linda Jeffery &amp; Mikkel Christensen</a:t>
            </a:r>
            <a:endParaRPr lang="da-DK" altLang="da-DK" sz="2000" i="1" dirty="0" smtClean="0">
              <a:solidFill>
                <a:srgbClr val="84715E"/>
              </a:solidFill>
              <a:latin typeface="midtsans" panose="02000503040000020004" pitchFamily="50" charset="0"/>
            </a:endParaRPr>
          </a:p>
        </p:txBody>
      </p:sp>
      <p:grpSp>
        <p:nvGrpSpPr>
          <p:cNvPr id="2055" name="Group 157"/>
          <p:cNvGrpSpPr>
            <a:grpSpLocks noChangeAspect="1"/>
          </p:cNvGrpSpPr>
          <p:nvPr/>
        </p:nvGrpSpPr>
        <p:grpSpPr bwMode="auto">
          <a:xfrm>
            <a:off x="12111038" y="692150"/>
            <a:ext cx="2552700" cy="1306513"/>
            <a:chOff x="2425" y="7208"/>
            <a:chExt cx="7069" cy="3441"/>
          </a:xfrm>
        </p:grpSpPr>
        <p:sp>
          <p:nvSpPr>
            <p:cNvPr id="2060" name="Freeform 158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51"/>
                <a:gd name="T175" fmla="*/ 0 h 1753"/>
                <a:gd name="T176" fmla="*/ 2751 w 2751"/>
                <a:gd name="T177" fmla="*/ 1753 h 17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1" name="Freeform 159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2"/>
                <a:gd name="T169" fmla="*/ 0 h 1736"/>
                <a:gd name="T170" fmla="*/ 802 w 802"/>
                <a:gd name="T171" fmla="*/ 1736 h 17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2" name="Freeform 160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59"/>
                <a:gd name="T187" fmla="*/ 0 h 2349"/>
                <a:gd name="T188" fmla="*/ 3059 w 3059"/>
                <a:gd name="T189" fmla="*/ 2349 h 2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3" name="Freeform 161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444"/>
                <a:gd name="T59" fmla="*/ 258 w 258"/>
                <a:gd name="T60" fmla="*/ 444 h 4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4" name="Freeform 162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7"/>
                <a:gd name="T190" fmla="*/ 0 h 459"/>
                <a:gd name="T191" fmla="*/ 367 w 367"/>
                <a:gd name="T192" fmla="*/ 459 h 4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5" name="Freeform 163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2"/>
                <a:gd name="T112" fmla="*/ 0 h 634"/>
                <a:gd name="T113" fmla="*/ 362 w 362"/>
                <a:gd name="T114" fmla="*/ 634 h 6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6" name="Freeform 164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617"/>
                <a:gd name="T32" fmla="*/ 67 w 67"/>
                <a:gd name="T33" fmla="*/ 617 h 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7" name="Freeform 165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8"/>
                <a:gd name="T187" fmla="*/ 0 h 459"/>
                <a:gd name="T188" fmla="*/ 378 w 378"/>
                <a:gd name="T189" fmla="*/ 459 h 4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8" name="Freeform 166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1"/>
                <a:gd name="T94" fmla="*/ 0 h 448"/>
                <a:gd name="T95" fmla="*/ 361 w 361"/>
                <a:gd name="T96" fmla="*/ 448 h 4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9" name="Freeform 167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8"/>
                <a:gd name="T163" fmla="*/ 0 h 448"/>
                <a:gd name="T164" fmla="*/ 608 w 608"/>
                <a:gd name="T165" fmla="*/ 448 h 4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0" name="Freeform 168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617"/>
                <a:gd name="T32" fmla="*/ 67 w 67"/>
                <a:gd name="T33" fmla="*/ 617 h 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1" name="Freeform 169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9"/>
                <a:gd name="T169" fmla="*/ 0 h 628"/>
                <a:gd name="T170" fmla="*/ 359 w 359"/>
                <a:gd name="T171" fmla="*/ 628 h 6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2" name="Freeform 170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6"/>
                <a:gd name="T94" fmla="*/ 0 h 569"/>
                <a:gd name="T95" fmla="*/ 296 w 296"/>
                <a:gd name="T96" fmla="*/ 569 h 5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3" name="Freeform 171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2"/>
                <a:gd name="T91" fmla="*/ 0 h 803"/>
                <a:gd name="T92" fmla="*/ 202 w 202"/>
                <a:gd name="T93" fmla="*/ 803 h 8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4" name="Freeform 172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4"/>
                <a:gd name="T31" fmla="*/ 0 h 617"/>
                <a:gd name="T32" fmla="*/ 394 w 394"/>
                <a:gd name="T33" fmla="*/ 617 h 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5" name="Rectangle 173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 altLang="da-DK"/>
            </a:p>
          </p:txBody>
        </p:sp>
        <p:sp>
          <p:nvSpPr>
            <p:cNvPr id="2076" name="Rectangle 174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 altLang="da-DK"/>
            </a:p>
          </p:txBody>
        </p:sp>
        <p:sp>
          <p:nvSpPr>
            <p:cNvPr id="2077" name="Freeform 175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6"/>
                <a:gd name="T115" fmla="*/ 0 h 459"/>
                <a:gd name="T116" fmla="*/ 366 w 366"/>
                <a:gd name="T117" fmla="*/ 459 h 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8" name="Freeform 176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0"/>
                <a:gd name="T94" fmla="*/ 0 h 448"/>
                <a:gd name="T95" fmla="*/ 360 w 360"/>
                <a:gd name="T96" fmla="*/ 448 h 4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9" name="Freeform 177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1"/>
                <a:gd name="T169" fmla="*/ 0 h 628"/>
                <a:gd name="T170" fmla="*/ 361 w 361"/>
                <a:gd name="T171" fmla="*/ 628 h 6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ekstfelt 1"/>
          <p:cNvSpPr txBox="1"/>
          <p:nvPr/>
        </p:nvSpPr>
        <p:spPr>
          <a:xfrm>
            <a:off x="658813" y="2470484"/>
            <a:ext cx="13985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 smtClean="0">
                <a:latin typeface="midtsans" panose="0200050304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Ringene i vandet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1" y="5789422"/>
            <a:ext cx="14598050" cy="822335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89847" y="4331368"/>
            <a:ext cx="1464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>
                <a:latin typeface="midtsans" panose="02000503040000020004" pitchFamily="50" charset="0"/>
              </a:rPr>
              <a:t>Disse processer sættes i gang når </a:t>
            </a:r>
            <a:r>
              <a:rPr lang="da-DK" sz="4000" dirty="0" smtClean="0">
                <a:latin typeface="midtsans" panose="02000503040000020004" pitchFamily="50" charset="0"/>
              </a:rPr>
              <a:t>en vare</a:t>
            </a:r>
            <a:endParaRPr lang="da-DK" sz="4000" dirty="0" smtClean="0">
              <a:latin typeface="midtsans" panose="02000503040000020004" pitchFamily="50" charset="0"/>
            </a:endParaRPr>
          </a:p>
          <a:p>
            <a:pPr algn="ctr"/>
            <a:r>
              <a:rPr lang="da-DK" sz="4000" dirty="0" smtClean="0">
                <a:latin typeface="midtsans" panose="02000503040000020004" pitchFamily="50" charset="0"/>
              </a:rPr>
              <a:t>udløber og kasseres på en afdeling</a:t>
            </a:r>
            <a:endParaRPr lang="da-DK" sz="4000" dirty="0">
              <a:latin typeface="midtsans" panose="02000503040000020004" pitchFamily="50" charset="0"/>
            </a:endParaRPr>
          </a:p>
        </p:txBody>
      </p:sp>
      <p:sp>
        <p:nvSpPr>
          <p:cNvPr id="32" name="Tekstfelt 31"/>
          <p:cNvSpPr txBox="1"/>
          <p:nvPr/>
        </p:nvSpPr>
        <p:spPr>
          <a:xfrm>
            <a:off x="5271035" y="14355800"/>
            <a:ext cx="1000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dirty="0" smtClean="0">
                <a:latin typeface="midtsans" panose="02000503040000020004" pitchFamily="50" charset="0"/>
              </a:rPr>
              <a:t>...og hvad koster dét udover lægemidlets pris?</a:t>
            </a:r>
            <a:endParaRPr lang="da-DK" sz="3500" dirty="0">
              <a:latin typeface="midtsans" panose="02000503040000020004" pitchFamily="50" charset="0"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1980000" y="16081797"/>
            <a:ext cx="7496886" cy="1461293"/>
          </a:xfrm>
          <a:prstGeom prst="ellipse">
            <a:avLst/>
          </a:prstGeom>
          <a:solidFill>
            <a:schemeClr val="accent5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96000" rIns="0" bIns="0" rtlCol="0" anchor="ctr"/>
          <a:lstStyle/>
          <a:p>
            <a:pPr>
              <a:spcAft>
                <a:spcPts val="650"/>
              </a:spcAft>
            </a:pPr>
            <a:endParaRPr lang="da-DK" altLang="da-DK" sz="2200" dirty="0">
              <a:solidFill>
                <a:schemeClr val="accent5">
                  <a:lumMod val="25000"/>
                </a:schemeClr>
              </a:solidFill>
              <a:latin typeface="midtsans" panose="02000503040000020004" pitchFamily="50" charset="0"/>
              <a:cs typeface="Times New Roman" pitchFamily="18" charset="0"/>
            </a:endParaRPr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1548000" y="15977802"/>
            <a:ext cx="8746368" cy="1704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50"/>
              </a:spcAft>
            </a:pPr>
            <a:endParaRPr lang="da-DK" altLang="da-DK" sz="1050" dirty="0">
              <a:solidFill>
                <a:schemeClr val="accent5">
                  <a:lumMod val="25000"/>
                </a:schemeClr>
              </a:solidFill>
              <a:latin typeface="midtsans" panose="02000503040000020004" pitchFamily="50" charset="0"/>
              <a:cs typeface="Times New Roman" pitchFamily="18" charset="0"/>
            </a:endParaRPr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1116000" y="15889671"/>
            <a:ext cx="9995850" cy="1959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72000" bIns="0" rtlCol="0" anchor="ctr"/>
          <a:lstStyle/>
          <a:p>
            <a:pPr algn="ctr">
              <a:spcAft>
                <a:spcPts val="650"/>
              </a:spcAft>
            </a:pPr>
            <a:r>
              <a:rPr lang="da-DK" altLang="da-DK" sz="1800" b="1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Udløbne varens omkostninger:</a:t>
            </a:r>
          </a:p>
          <a:p>
            <a:pPr marL="342900" indent="-342900" algn="ctr">
              <a:spcAft>
                <a:spcPts val="650"/>
              </a:spcAft>
              <a:buFont typeface="Webdings" panose="05030102010509060703" pitchFamily="18" charset="2"/>
              <a:buChar char="ë"/>
            </a:pP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20 minutter 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  <a:sym typeface="Webdings" panose="05030102010509060703" pitchFamily="18" charset="2"/>
              </a:rPr>
              <a:t> 77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 kr. 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  <a:sym typeface="Webdings" panose="05030102010509060703" pitchFamily="18" charset="2"/>
              </a:rPr>
              <a:t> 8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 processer </a:t>
            </a:r>
            <a:r>
              <a:rPr lang="da-DK" altLang="da-DK" sz="1400" i="1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(lagervare)</a:t>
            </a:r>
          </a:p>
          <a:p>
            <a:pPr marL="342900" indent="-342900" algn="ctr">
              <a:spcAft>
                <a:spcPts val="650"/>
              </a:spcAft>
              <a:buFont typeface="Webdings" panose="05030102010509060703" pitchFamily="18" charset="2"/>
              <a:buChar char="ë"/>
            </a:pP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32 minutter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  <a:sym typeface="Webdings" panose="05030102010509060703" pitchFamily="18" charset="2"/>
              </a:rPr>
              <a:t>  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128 kr. 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  <a:sym typeface="Webdings" panose="05030102010509060703" pitchFamily="18" charset="2"/>
              </a:rPr>
              <a:t> </a:t>
            </a:r>
            <a:r>
              <a:rPr lang="da-DK" altLang="da-DK" sz="1800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12 processer </a:t>
            </a:r>
            <a:r>
              <a:rPr lang="da-DK" altLang="da-DK" sz="1400" i="1" dirty="0" smtClean="0">
                <a:solidFill>
                  <a:schemeClr val="accent5">
                    <a:lumMod val="25000"/>
                  </a:schemeClr>
                </a:solidFill>
                <a:latin typeface="midtsans" panose="02000503040000020004" pitchFamily="50" charset="0"/>
                <a:cs typeface="Times New Roman" pitchFamily="18" charset="0"/>
              </a:rPr>
              <a:t>(skaffevare)</a:t>
            </a:r>
            <a:endParaRPr lang="da-DK" altLang="da-DK" sz="1400" i="1" dirty="0">
              <a:solidFill>
                <a:schemeClr val="accent5">
                  <a:lumMod val="25000"/>
                </a:schemeClr>
              </a:solidFill>
              <a:latin typeface="midtsans" panose="02000503040000020004" pitchFamily="50" charset="0"/>
              <a:cs typeface="Times New Roman" pitchFamily="18" charset="0"/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684000" y="15833713"/>
            <a:ext cx="11245332" cy="2191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252000" y="15761713"/>
            <a:ext cx="12494814" cy="2435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-180000" y="15689713"/>
            <a:ext cx="13744296" cy="2679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-612000" y="15617713"/>
            <a:ext cx="14993772" cy="2922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-1044000" y="15545713"/>
            <a:ext cx="16243254" cy="31661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-1476000" y="15473713"/>
            <a:ext cx="17492736" cy="3409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sp>
        <p:nvSpPr>
          <p:cNvPr id="47" name="Ellipse 46"/>
          <p:cNvSpPr>
            <a:spLocks noChangeAspect="1"/>
          </p:cNvSpPr>
          <p:nvPr/>
        </p:nvSpPr>
        <p:spPr>
          <a:xfrm>
            <a:off x="-1908000" y="15401713"/>
            <a:ext cx="18742218" cy="3653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sp>
        <p:nvSpPr>
          <p:cNvPr id="50" name="Tåre 49"/>
          <p:cNvSpPr/>
          <p:nvPr/>
        </p:nvSpPr>
        <p:spPr>
          <a:xfrm rot="18960000">
            <a:off x="5070778" y="15834373"/>
            <a:ext cx="360000" cy="360000"/>
          </a:xfrm>
          <a:prstGeom prst="teardrop">
            <a:avLst>
              <a:gd name="adj" fmla="val 1796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åre 50"/>
          <p:cNvSpPr/>
          <p:nvPr/>
        </p:nvSpPr>
        <p:spPr>
          <a:xfrm rot="18960000">
            <a:off x="5070780" y="14931148"/>
            <a:ext cx="360000" cy="360000"/>
          </a:xfrm>
          <a:prstGeom prst="teardrop">
            <a:avLst>
              <a:gd name="adj" fmla="val 1796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Tåre 51"/>
          <p:cNvSpPr/>
          <p:nvPr/>
        </p:nvSpPr>
        <p:spPr>
          <a:xfrm rot="18960000">
            <a:off x="5070780" y="14000652"/>
            <a:ext cx="360000" cy="360000"/>
          </a:xfrm>
          <a:prstGeom prst="teardrop">
            <a:avLst>
              <a:gd name="adj" fmla="val 1796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966787" y="19547527"/>
            <a:ext cx="13368338" cy="5247590"/>
          </a:xfrm>
          <a:prstGeom prst="rect">
            <a:avLst/>
          </a:prstGeom>
          <a:blipFill>
            <a:blip r:embed="rId4">
              <a:duotone>
                <a:prstClr val="black"/>
                <a:srgbClr val="E9DDD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a-DK" sz="1400" dirty="0" smtClean="0">
              <a:latin typeface="midtsans" panose="02000503040000020004" pitchFamily="50" charset="0"/>
            </a:endParaRPr>
          </a:p>
          <a:p>
            <a:r>
              <a:rPr lang="da-DK" sz="3200" b="1" dirty="0" smtClean="0">
                <a:latin typeface="midtsans" panose="02000503040000020004" pitchFamily="50" charset="0"/>
              </a:rPr>
              <a:t>CO</a:t>
            </a:r>
            <a:r>
              <a:rPr lang="da-DK" sz="3200" b="1" baseline="-25000" dirty="0" smtClean="0">
                <a:latin typeface="midtsans" panose="02000503040000020004" pitchFamily="50" charset="0"/>
              </a:rPr>
              <a:t>2</a:t>
            </a:r>
            <a:r>
              <a:rPr lang="da-DK" sz="3200" b="1" dirty="0" smtClean="0">
                <a:latin typeface="midtsans" panose="02000503040000020004" pitchFamily="50" charset="0"/>
              </a:rPr>
              <a:t> beregninger ved kassation af </a:t>
            </a:r>
            <a:r>
              <a:rPr lang="da-DK" sz="3200" b="1" dirty="0" smtClean="0">
                <a:solidFill>
                  <a:srgbClr val="C00000"/>
                </a:solidFill>
                <a:latin typeface="midtsans" panose="02000503040000020004" pitchFamily="50" charset="0"/>
              </a:rPr>
              <a:t>udløbet</a:t>
            </a:r>
            <a:r>
              <a:rPr lang="da-DK" sz="3200" b="1" dirty="0" smtClean="0">
                <a:latin typeface="midtsans" panose="02000503040000020004" pitchFamily="50" charset="0"/>
              </a:rPr>
              <a:t> medicin i Region Midt</a:t>
            </a:r>
          </a:p>
          <a:p>
            <a:endParaRPr lang="da-DK" sz="1100" dirty="0">
              <a:latin typeface="midtsans" panose="02000503040000020004" pitchFamily="50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a-DK" sz="3200" dirty="0">
                <a:latin typeface="midtsans" panose="02000503040000020004" pitchFamily="50" charset="0"/>
              </a:rPr>
              <a:t>Der </a:t>
            </a:r>
            <a:r>
              <a:rPr lang="da-DK" sz="3200" dirty="0" smtClean="0">
                <a:latin typeface="midtsans" panose="02000503040000020004" pitchFamily="50" charset="0"/>
              </a:rPr>
              <a:t>udledes </a:t>
            </a:r>
            <a:r>
              <a:rPr lang="da-DK" sz="3200" dirty="0">
                <a:latin typeface="midtsans" panose="02000503040000020004" pitchFamily="50" charset="0"/>
              </a:rPr>
              <a:t>0,07 kg CO</a:t>
            </a:r>
            <a:r>
              <a:rPr lang="da-DK" sz="3200" baseline="-25000" dirty="0">
                <a:latin typeface="midtsans" panose="02000503040000020004" pitchFamily="50" charset="0"/>
              </a:rPr>
              <a:t>2</a:t>
            </a:r>
            <a:r>
              <a:rPr lang="da-DK" sz="3200" dirty="0">
                <a:latin typeface="midtsans" panose="02000503040000020004" pitchFamily="50" charset="0"/>
              </a:rPr>
              <a:t> for hver krone brugt på medicin </a:t>
            </a:r>
            <a:r>
              <a:rPr lang="da-DK" sz="2400" i="1" baseline="30000" dirty="0">
                <a:latin typeface="midtsans" panose="02000503040000020004" pitchFamily="50" charset="0"/>
              </a:rPr>
              <a:t>1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a-DK" sz="3200" dirty="0">
                <a:latin typeface="midtsans" panose="02000503040000020004" pitchFamily="50" charset="0"/>
              </a:rPr>
              <a:t>Der kasseres ca. 0,08% af indkøbt medicin </a:t>
            </a:r>
            <a:r>
              <a:rPr lang="da-DK" sz="2400" i="1" baseline="30000" dirty="0">
                <a:latin typeface="midtsans" panose="02000503040000020004" pitchFamily="50" charset="0"/>
              </a:rPr>
              <a:t>2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a-DK" sz="3200" dirty="0">
                <a:latin typeface="midtsans" panose="02000503040000020004" pitchFamily="50" charset="0"/>
              </a:rPr>
              <a:t>Denne kassation svarer årligt ca. til:</a:t>
            </a:r>
          </a:p>
          <a:p>
            <a:pPr marL="1025525" lvl="1" indent="-457200">
              <a:buFont typeface="Wingdings" panose="05000000000000000000" pitchFamily="2" charset="2"/>
              <a:buChar char="§"/>
            </a:pPr>
            <a:r>
              <a:rPr lang="da-DK" sz="3200" dirty="0" smtClean="0">
                <a:latin typeface="midtsans" panose="02000503040000020004" pitchFamily="50" charset="0"/>
              </a:rPr>
              <a:t>1,2 </a:t>
            </a:r>
            <a:r>
              <a:rPr lang="da-DK" sz="3200" dirty="0">
                <a:latin typeface="midtsans" panose="02000503040000020004" pitchFamily="50" charset="0"/>
              </a:rPr>
              <a:t>mio. kr.</a:t>
            </a:r>
          </a:p>
          <a:p>
            <a:pPr marL="1025525" lvl="1" indent="-457200">
              <a:buFont typeface="Wingdings" panose="05000000000000000000" pitchFamily="2" charset="2"/>
              <a:buChar char="§"/>
            </a:pPr>
            <a:r>
              <a:rPr lang="da-DK" sz="3200" dirty="0" smtClean="0">
                <a:latin typeface="midtsans" panose="02000503040000020004" pitchFamily="50" charset="0"/>
              </a:rPr>
              <a:t>87 </a:t>
            </a:r>
            <a:r>
              <a:rPr lang="da-DK" sz="3200" dirty="0">
                <a:latin typeface="midtsans" panose="02000503040000020004" pitchFamily="50" charset="0"/>
              </a:rPr>
              <a:t>tons CO</a:t>
            </a:r>
            <a:r>
              <a:rPr lang="da-DK" sz="3200" baseline="-25000" dirty="0">
                <a:latin typeface="midtsans" panose="02000503040000020004" pitchFamily="50" charset="0"/>
              </a:rPr>
              <a:t>2</a:t>
            </a:r>
            <a:r>
              <a:rPr lang="da-DK" sz="3200" dirty="0">
                <a:latin typeface="midtsans" panose="02000503040000020004" pitchFamily="50" charset="0"/>
              </a:rPr>
              <a:t>, hvilket svarer </a:t>
            </a:r>
            <a:r>
              <a:rPr lang="da-DK" sz="3200" smtClean="0">
                <a:latin typeface="midtsans" panose="02000503040000020004" pitchFamily="50" charset="0"/>
              </a:rPr>
              <a:t>ca. til</a:t>
            </a:r>
            <a:r>
              <a:rPr lang="da-DK" sz="3200" dirty="0">
                <a:latin typeface="midtsans" panose="02000503040000020004" pitchFamily="50" charset="0"/>
              </a:rPr>
              <a:t>:</a:t>
            </a:r>
          </a:p>
          <a:p>
            <a:pPr marL="1593850" lvl="2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midtsans" panose="02000503040000020004" pitchFamily="50" charset="0"/>
              </a:rPr>
              <a:t>den </a:t>
            </a:r>
            <a:r>
              <a:rPr lang="da-DK" sz="2800" dirty="0">
                <a:latin typeface="midtsans" panose="02000503040000020004" pitchFamily="50" charset="0"/>
              </a:rPr>
              <a:t>mængde CO</a:t>
            </a:r>
            <a:r>
              <a:rPr lang="da-DK" sz="2800" baseline="-25000" dirty="0">
                <a:latin typeface="midtsans" panose="02000503040000020004" pitchFamily="50" charset="0"/>
              </a:rPr>
              <a:t>2</a:t>
            </a:r>
            <a:r>
              <a:rPr lang="da-DK" sz="2800" dirty="0">
                <a:latin typeface="midtsans" panose="02000503040000020004" pitchFamily="50" charset="0"/>
              </a:rPr>
              <a:t> som </a:t>
            </a:r>
            <a:r>
              <a:rPr lang="da-DK" sz="2800" dirty="0" smtClean="0">
                <a:latin typeface="midtsans" panose="02000503040000020004" pitchFamily="50" charset="0"/>
              </a:rPr>
              <a:t>20 </a:t>
            </a:r>
            <a:r>
              <a:rPr lang="da-DK" sz="2800" dirty="0">
                <a:latin typeface="midtsans" panose="02000503040000020004" pitchFamily="50" charset="0"/>
              </a:rPr>
              <a:t>bøgetræer optager </a:t>
            </a:r>
            <a:r>
              <a:rPr lang="da-DK" sz="2400" i="1" baseline="30000" dirty="0">
                <a:latin typeface="midtsans" panose="02000503040000020004" pitchFamily="50" charset="0"/>
              </a:rPr>
              <a:t>3</a:t>
            </a:r>
          </a:p>
          <a:p>
            <a:pPr marL="1593850" lvl="2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midtsans" panose="02000503040000020004" pitchFamily="50" charset="0"/>
              </a:rPr>
              <a:t>747.000 </a:t>
            </a:r>
            <a:r>
              <a:rPr lang="da-DK" sz="2800" dirty="0">
                <a:latin typeface="midtsans" panose="02000503040000020004" pitchFamily="50" charset="0"/>
              </a:rPr>
              <a:t>km i bil </a:t>
            </a:r>
            <a:r>
              <a:rPr lang="da-DK" sz="2400" i="1" baseline="30000" dirty="0">
                <a:latin typeface="midtsans" panose="02000503040000020004" pitchFamily="50" charset="0"/>
              </a:rPr>
              <a:t>4</a:t>
            </a:r>
          </a:p>
          <a:p>
            <a:pPr marL="1593850" lvl="2" indent="-457200">
              <a:buFont typeface="Wingdings" panose="05000000000000000000" pitchFamily="2" charset="2"/>
              <a:buChar char="§"/>
            </a:pPr>
            <a:r>
              <a:rPr lang="da-DK" sz="2800" dirty="0" smtClean="0">
                <a:latin typeface="midtsans" panose="02000503040000020004" pitchFamily="50" charset="0"/>
              </a:rPr>
              <a:t>3,5 </a:t>
            </a:r>
            <a:r>
              <a:rPr lang="da-DK" sz="2800" dirty="0">
                <a:latin typeface="midtsans" panose="02000503040000020004" pitchFamily="50" charset="0"/>
              </a:rPr>
              <a:t>timers flyrejse (</a:t>
            </a:r>
            <a:r>
              <a:rPr lang="da-DK" sz="2800" dirty="0" smtClean="0">
                <a:latin typeface="midtsans" panose="02000503040000020004" pitchFamily="50" charset="0"/>
              </a:rPr>
              <a:t>et </a:t>
            </a:r>
            <a:r>
              <a:rPr lang="da-DK" sz="2800" dirty="0">
                <a:latin typeface="midtsans" panose="02000503040000020004" pitchFamily="50" charset="0"/>
              </a:rPr>
              <a:t>fly med 200 passagerer til </a:t>
            </a:r>
            <a:r>
              <a:rPr lang="da-DK" sz="2800" dirty="0" smtClean="0">
                <a:latin typeface="midtsans" panose="02000503040000020004" pitchFamily="50" charset="0"/>
              </a:rPr>
              <a:t>Kreta) </a:t>
            </a:r>
            <a:r>
              <a:rPr lang="da-DK" sz="2400" i="1" baseline="30000" dirty="0">
                <a:latin typeface="midtsans" panose="02000503040000020004" pitchFamily="50" charset="0"/>
              </a:rPr>
              <a:t>4</a:t>
            </a:r>
          </a:p>
          <a:p>
            <a:endParaRPr lang="da-DK" sz="1600" dirty="0">
              <a:latin typeface="midtsans" panose="02000503040000020004" pitchFamily="50" charset="0"/>
            </a:endParaRPr>
          </a:p>
          <a:p>
            <a:r>
              <a:rPr lang="da-DK" sz="1800" i="1" baseline="30000" dirty="0" smtClean="0">
                <a:latin typeface="midtsans" panose="02000503040000020004" pitchFamily="50" charset="0"/>
              </a:rPr>
              <a:t>1</a:t>
            </a:r>
            <a:r>
              <a:rPr lang="da-DK" sz="1800" i="1" dirty="0" smtClean="0">
                <a:latin typeface="midtsans" panose="02000503040000020004" pitchFamily="50" charset="0"/>
              </a:rPr>
              <a:t> data fra </a:t>
            </a:r>
            <a:r>
              <a:rPr lang="da-DK" sz="1800" i="1" dirty="0" err="1" smtClean="0">
                <a:latin typeface="midtsans" panose="02000503040000020004" pitchFamily="50" charset="0"/>
              </a:rPr>
              <a:t>Exiobase</a:t>
            </a:r>
            <a:r>
              <a:rPr lang="da-DK" sz="1800" i="1" dirty="0" smtClean="0">
                <a:latin typeface="midtsans" panose="02000503040000020004" pitchFamily="50" charset="0"/>
              </a:rPr>
              <a:t>     </a:t>
            </a:r>
            <a:r>
              <a:rPr lang="da-DK" sz="1800" i="1" baseline="30000" dirty="0" smtClean="0">
                <a:latin typeface="midtsans" panose="02000503040000020004" pitchFamily="50" charset="0"/>
              </a:rPr>
              <a:t>2</a:t>
            </a:r>
            <a:r>
              <a:rPr lang="da-DK" sz="1800" i="1" dirty="0" smtClean="0">
                <a:latin typeface="midtsans" panose="02000503040000020004" pitchFamily="50" charset="0"/>
              </a:rPr>
              <a:t> data fra HRM-Udløbs </a:t>
            </a:r>
            <a:r>
              <a:rPr lang="da-DK" sz="1800" i="1" dirty="0" err="1" smtClean="0">
                <a:latin typeface="midtsans" panose="02000503040000020004" pitchFamily="50" charset="0"/>
              </a:rPr>
              <a:t>App</a:t>
            </a:r>
            <a:r>
              <a:rPr lang="da-DK" sz="1800" i="1" dirty="0" smtClean="0">
                <a:latin typeface="midtsans" panose="02000503040000020004" pitchFamily="50" charset="0"/>
              </a:rPr>
              <a:t> (maj-okt. 2022)     </a:t>
            </a:r>
            <a:r>
              <a:rPr lang="da-DK" sz="1800" i="1" baseline="30000" dirty="0" smtClean="0">
                <a:latin typeface="midtsans" panose="02000503040000020004" pitchFamily="50" charset="0"/>
              </a:rPr>
              <a:t>3</a:t>
            </a:r>
            <a:r>
              <a:rPr lang="da-DK" sz="1800" i="1" dirty="0" smtClean="0">
                <a:latin typeface="midtsans" panose="02000503040000020004" pitchFamily="50" charset="0"/>
              </a:rPr>
              <a:t> data fra træ.dk     </a:t>
            </a:r>
            <a:r>
              <a:rPr lang="da-DK" sz="1800" i="1" baseline="30000" dirty="0" smtClean="0">
                <a:latin typeface="midtsans" panose="02000503040000020004" pitchFamily="50" charset="0"/>
              </a:rPr>
              <a:t>4</a:t>
            </a:r>
            <a:r>
              <a:rPr lang="da-DK" sz="1800" i="1" dirty="0" smtClean="0">
                <a:latin typeface="midtsans" panose="02000503040000020004" pitchFamily="50" charset="0"/>
              </a:rPr>
              <a:t> data fra samvirke.dk</a:t>
            </a:r>
            <a:endParaRPr lang="da-DK" sz="1800" i="1" dirty="0">
              <a:latin typeface="midtsans" panose="02000503040000020004" pitchFamily="50" charset="0"/>
            </a:endParaRPr>
          </a:p>
        </p:txBody>
      </p:sp>
      <p:sp>
        <p:nvSpPr>
          <p:cNvPr id="66" name="Tekstfelt 65"/>
          <p:cNvSpPr txBox="1"/>
          <p:nvPr/>
        </p:nvSpPr>
        <p:spPr>
          <a:xfrm>
            <a:off x="0" y="25214757"/>
            <a:ext cx="15301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rgbClr val="009900"/>
                </a:solidFill>
                <a:latin typeface="midtsans" panose="02000503040000020004" pitchFamily="50" charset="0"/>
              </a:rPr>
              <a:t>Julie har en vare på sin afdeling, der udløber om 3 måneder</a:t>
            </a:r>
          </a:p>
          <a:p>
            <a:pPr algn="ctr"/>
            <a:r>
              <a:rPr lang="da-DK" sz="3600" b="1" dirty="0" smtClean="0">
                <a:solidFill>
                  <a:srgbClr val="009900"/>
                </a:solidFill>
                <a:latin typeface="midtsans" panose="02000503040000020004" pitchFamily="50" charset="0"/>
              </a:rPr>
              <a:t>...Daniel mangler den samme vare på sin afdeling</a:t>
            </a:r>
            <a:endParaRPr lang="da-DK" sz="3600" b="1" dirty="0">
              <a:solidFill>
                <a:srgbClr val="009900"/>
              </a:solidFill>
              <a:latin typeface="midtsans" panose="02000503040000020004" pitchFamily="50" charset="0"/>
            </a:endParaRPr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1513897" y="26568146"/>
            <a:ext cx="12274119" cy="9157622"/>
            <a:chOff x="478430" y="26974722"/>
            <a:chExt cx="14484187" cy="10806537"/>
          </a:xfrm>
        </p:grpSpPr>
        <p:grpSp>
          <p:nvGrpSpPr>
            <p:cNvPr id="68" name="Gruppe 67"/>
            <p:cNvGrpSpPr/>
            <p:nvPr/>
          </p:nvGrpSpPr>
          <p:grpSpPr>
            <a:xfrm>
              <a:off x="4679156" y="30195196"/>
              <a:ext cx="5943600" cy="873677"/>
              <a:chOff x="1695450" y="17075536"/>
              <a:chExt cx="5943600" cy="873677"/>
            </a:xfrm>
          </p:grpSpPr>
          <p:sp>
            <p:nvSpPr>
              <p:cNvPr id="69" name="Ellipse 68"/>
              <p:cNvSpPr>
                <a:spLocks noChangeAspect="1"/>
              </p:cNvSpPr>
              <p:nvPr/>
            </p:nvSpPr>
            <p:spPr>
              <a:xfrm>
                <a:off x="3421381" y="17325032"/>
                <a:ext cx="2377439" cy="349471"/>
              </a:xfrm>
              <a:prstGeom prst="ellipse">
                <a:avLst/>
              </a:prstGeom>
              <a:solidFill>
                <a:schemeClr val="accent5"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96000" rIns="0" bIns="36000" rtlCol="0" anchor="ctr"/>
              <a:lstStyle/>
              <a:p>
                <a:pPr>
                  <a:spcAft>
                    <a:spcPts val="650"/>
                  </a:spcAft>
                </a:pPr>
                <a:endParaRPr lang="da-DK" altLang="da-DK" sz="2000" dirty="0">
                  <a:noFill/>
                  <a:latin typeface="midtsans" panose="02000503040000020004" pitchFamily="50" charset="0"/>
                  <a:cs typeface="Times New Roman" pitchFamily="18" charset="0"/>
                </a:endParaRPr>
              </a:p>
            </p:txBody>
          </p:sp>
          <p:sp>
            <p:nvSpPr>
              <p:cNvPr id="70" name="Ellipse 69"/>
              <p:cNvSpPr>
                <a:spLocks noChangeAspect="1"/>
              </p:cNvSpPr>
              <p:nvPr/>
            </p:nvSpPr>
            <p:spPr>
              <a:xfrm>
                <a:off x="3229610" y="17297400"/>
                <a:ext cx="2773679" cy="4077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>
                  <a:latin typeface="midtsans" panose="02000503040000020004" pitchFamily="50" charset="0"/>
                </a:endParaRPr>
              </a:p>
            </p:txBody>
          </p:sp>
          <p:sp>
            <p:nvSpPr>
              <p:cNvPr id="71" name="Ellipse 70"/>
              <p:cNvSpPr>
                <a:spLocks noChangeAspect="1"/>
              </p:cNvSpPr>
              <p:nvPr/>
            </p:nvSpPr>
            <p:spPr>
              <a:xfrm>
                <a:off x="3037840" y="17269588"/>
                <a:ext cx="3169921" cy="4659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72" name="Ellipse 71"/>
              <p:cNvSpPr>
                <a:spLocks noChangeAspect="1"/>
              </p:cNvSpPr>
              <p:nvPr/>
            </p:nvSpPr>
            <p:spPr>
              <a:xfrm>
                <a:off x="2846071" y="17241868"/>
                <a:ext cx="3566160" cy="5242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73" name="Ellipse 72"/>
              <p:cNvSpPr>
                <a:spLocks noChangeAspect="1"/>
              </p:cNvSpPr>
              <p:nvPr/>
            </p:nvSpPr>
            <p:spPr>
              <a:xfrm>
                <a:off x="2654300" y="17214145"/>
                <a:ext cx="3962399" cy="5824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74" name="Ellipse 73"/>
              <p:cNvSpPr>
                <a:spLocks noChangeAspect="1"/>
              </p:cNvSpPr>
              <p:nvPr/>
            </p:nvSpPr>
            <p:spPr>
              <a:xfrm>
                <a:off x="2462531" y="17186425"/>
                <a:ext cx="4358642" cy="6406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75" name="Ellipse 74"/>
              <p:cNvSpPr>
                <a:spLocks noChangeAspect="1"/>
              </p:cNvSpPr>
              <p:nvPr/>
            </p:nvSpPr>
            <p:spPr>
              <a:xfrm>
                <a:off x="2270759" y="17158702"/>
                <a:ext cx="4754878" cy="69894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76" name="Ellipse 75"/>
              <p:cNvSpPr>
                <a:spLocks noChangeAspect="1"/>
              </p:cNvSpPr>
              <p:nvPr/>
            </p:nvSpPr>
            <p:spPr>
              <a:xfrm>
                <a:off x="2078990" y="17130980"/>
                <a:ext cx="5151118" cy="757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77" name="Ellipse 76"/>
              <p:cNvSpPr>
                <a:spLocks noChangeAspect="1"/>
              </p:cNvSpPr>
              <p:nvPr/>
            </p:nvSpPr>
            <p:spPr>
              <a:xfrm>
                <a:off x="1887221" y="17103260"/>
                <a:ext cx="5547360" cy="8154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78" name="Ellipse 77"/>
              <p:cNvSpPr>
                <a:spLocks noChangeAspect="1"/>
              </p:cNvSpPr>
              <p:nvPr/>
            </p:nvSpPr>
            <p:spPr>
              <a:xfrm>
                <a:off x="1695450" y="17075536"/>
                <a:ext cx="5943600" cy="87367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</p:grpSp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5280" y="32677382"/>
              <a:ext cx="4222512" cy="3506326"/>
            </a:xfrm>
            <a:prstGeom prst="rect">
              <a:avLst/>
            </a:prstGeom>
          </p:spPr>
        </p:pic>
        <p:pic>
          <p:nvPicPr>
            <p:cNvPr id="65" name="Billed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38851" y="32732037"/>
              <a:ext cx="4222512" cy="3506326"/>
            </a:xfrm>
            <a:prstGeom prst="rect">
              <a:avLst/>
            </a:prstGeom>
          </p:spPr>
        </p:pic>
        <p:pic>
          <p:nvPicPr>
            <p:cNvPr id="67" name="Billed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6338" y="26974722"/>
              <a:ext cx="3349237" cy="3553994"/>
            </a:xfrm>
            <a:prstGeom prst="rect">
              <a:avLst/>
            </a:prstGeom>
            <a:effectLst>
              <a:softEdge rad="38100"/>
            </a:effectLst>
          </p:spPr>
        </p:pic>
        <p:grpSp>
          <p:nvGrpSpPr>
            <p:cNvPr id="54" name="Gruppe 53"/>
            <p:cNvGrpSpPr/>
            <p:nvPr/>
          </p:nvGrpSpPr>
          <p:grpSpPr>
            <a:xfrm>
              <a:off x="8735457" y="36002729"/>
              <a:ext cx="5943600" cy="873677"/>
              <a:chOff x="1695450" y="17075536"/>
              <a:chExt cx="5943600" cy="873677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3421381" y="17325032"/>
                <a:ext cx="2377439" cy="349471"/>
              </a:xfrm>
              <a:prstGeom prst="ellipse">
                <a:avLst/>
              </a:prstGeom>
              <a:solidFill>
                <a:schemeClr val="accent5"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96000" rIns="0" bIns="36000" rtlCol="0" anchor="ctr"/>
              <a:lstStyle/>
              <a:p>
                <a:pPr>
                  <a:spcAft>
                    <a:spcPts val="650"/>
                  </a:spcAft>
                </a:pPr>
                <a:endParaRPr lang="da-DK" altLang="da-DK" sz="2000" dirty="0">
                  <a:noFill/>
                  <a:latin typeface="midtsans" panose="02000503040000020004" pitchFamily="50" charset="0"/>
                  <a:cs typeface="Times New Roman" pitchFamily="18" charset="0"/>
                </a:endParaRPr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3229610" y="17297400"/>
                <a:ext cx="2773679" cy="4077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>
                  <a:latin typeface="midtsans" panose="02000503040000020004" pitchFamily="50" charset="0"/>
                </a:endParaRPr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3037840" y="17269588"/>
                <a:ext cx="3169921" cy="4659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>
                <a:off x="2846071" y="17241868"/>
                <a:ext cx="3566160" cy="5242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>
                <a:off x="2654300" y="17214145"/>
                <a:ext cx="3962399" cy="5824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>
                <a:off x="2462531" y="17186425"/>
                <a:ext cx="4358642" cy="6406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61" name="Ellipse 60"/>
              <p:cNvSpPr>
                <a:spLocks noChangeAspect="1"/>
              </p:cNvSpPr>
              <p:nvPr/>
            </p:nvSpPr>
            <p:spPr>
              <a:xfrm>
                <a:off x="2270759" y="17158702"/>
                <a:ext cx="4754878" cy="69894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>
                <a:off x="2078990" y="17130980"/>
                <a:ext cx="5151118" cy="757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>
                <a:off x="1887221" y="17103260"/>
                <a:ext cx="5547360" cy="8154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>
                <a:off x="1695450" y="17075536"/>
                <a:ext cx="5943600" cy="87367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 dirty="0"/>
              </a:p>
            </p:txBody>
          </p:sp>
        </p:grpSp>
        <p:sp>
          <p:nvSpPr>
            <p:cNvPr id="79" name="Tekstfelt 78"/>
            <p:cNvSpPr txBox="1"/>
            <p:nvPr/>
          </p:nvSpPr>
          <p:spPr>
            <a:xfrm>
              <a:off x="4440395" y="31085482"/>
              <a:ext cx="6421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Julie skal bestille en ny vare uanset</a:t>
              </a:r>
            </a:p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- hun laver ringene i vandet</a:t>
              </a:r>
              <a:endParaRPr lang="da-DK" sz="2400" dirty="0">
                <a:latin typeface="midtsans" panose="02000503040000020004" pitchFamily="50" charset="0"/>
              </a:endParaRPr>
            </a:p>
          </p:txBody>
        </p:sp>
        <p:sp>
          <p:nvSpPr>
            <p:cNvPr id="80" name="Tekstfelt 79"/>
            <p:cNvSpPr txBox="1"/>
            <p:nvPr/>
          </p:nvSpPr>
          <p:spPr>
            <a:xfrm>
              <a:off x="729662" y="36272318"/>
              <a:ext cx="7279417" cy="98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Daniel behøver ikke at bestille en ny vare</a:t>
              </a:r>
            </a:p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- han laver </a:t>
              </a:r>
              <a:r>
                <a:rPr lang="da-DK" sz="2400" b="1" dirty="0" smtClean="0">
                  <a:latin typeface="midtsans" panose="02000503040000020004" pitchFamily="50" charset="0"/>
                </a:rPr>
                <a:t>ikke</a:t>
              </a:r>
              <a:r>
                <a:rPr lang="da-DK" sz="2400" dirty="0" smtClean="0">
                  <a:latin typeface="midtsans" panose="02000503040000020004" pitchFamily="50" charset="0"/>
                </a:rPr>
                <a:t> ringene i vandet</a:t>
              </a:r>
              <a:endParaRPr lang="da-DK" sz="2400" dirty="0">
                <a:latin typeface="midtsans" panose="02000503040000020004" pitchFamily="50" charset="0"/>
              </a:endParaRPr>
            </a:p>
          </p:txBody>
        </p:sp>
        <p:sp>
          <p:nvSpPr>
            <p:cNvPr id="81" name="Tekstfelt 80"/>
            <p:cNvSpPr txBox="1"/>
            <p:nvPr/>
          </p:nvSpPr>
          <p:spPr>
            <a:xfrm>
              <a:off x="8315642" y="36950262"/>
              <a:ext cx="6421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Daniel skal bestille en ny vare</a:t>
              </a:r>
            </a:p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- han laver ringene i vandet</a:t>
              </a:r>
              <a:endParaRPr lang="da-DK" sz="2400" dirty="0">
                <a:latin typeface="midtsans" panose="02000503040000020004" pitchFamily="50" charset="0"/>
              </a:endParaRPr>
            </a:p>
          </p:txBody>
        </p:sp>
        <p:pic>
          <p:nvPicPr>
            <p:cNvPr id="1028" name="Picture 4" descr="slet mærkat ikon - Royalty Free Image #14138647 | PantherMedia Billedbureau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0128" y="30882617"/>
              <a:ext cx="874584" cy="87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irkulær pil 10"/>
            <p:cNvSpPr/>
            <p:nvPr/>
          </p:nvSpPr>
          <p:spPr bwMode="auto">
            <a:xfrm rot="3030144">
              <a:off x="9962055" y="30112897"/>
              <a:ext cx="2747128" cy="2914650"/>
            </a:xfrm>
            <a:prstGeom prst="circularArrow">
              <a:avLst>
                <a:gd name="adj1" fmla="val 5517"/>
                <a:gd name="adj2" fmla="val 1142319"/>
                <a:gd name="adj3" fmla="val 20568220"/>
                <a:gd name="adj4" fmla="val 11031444"/>
                <a:gd name="adj5" fmla="val 12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Tekstfelt 81"/>
            <p:cNvSpPr txBox="1"/>
            <p:nvPr/>
          </p:nvSpPr>
          <p:spPr>
            <a:xfrm>
              <a:off x="12282237" y="30710260"/>
              <a:ext cx="2680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Når Julie kasserer varen...</a:t>
              </a:r>
              <a:endParaRPr lang="da-DK" sz="2400" dirty="0">
                <a:latin typeface="midtsans" panose="02000503040000020004" pitchFamily="50" charset="0"/>
              </a:endParaRPr>
            </a:p>
          </p:txBody>
        </p:sp>
        <p:sp>
          <p:nvSpPr>
            <p:cNvPr id="83" name="Cirkulær pil 82"/>
            <p:cNvSpPr/>
            <p:nvPr/>
          </p:nvSpPr>
          <p:spPr bwMode="auto">
            <a:xfrm rot="18569856" flipH="1">
              <a:off x="2589082" y="30162062"/>
              <a:ext cx="2747128" cy="2914650"/>
            </a:xfrm>
            <a:prstGeom prst="circularArrow">
              <a:avLst>
                <a:gd name="adj1" fmla="val 5517"/>
                <a:gd name="adj2" fmla="val 1142319"/>
                <a:gd name="adj3" fmla="val 20568220"/>
                <a:gd name="adj4" fmla="val 11031444"/>
                <a:gd name="adj5" fmla="val 12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4" name="Tekstfelt 83"/>
            <p:cNvSpPr txBox="1"/>
            <p:nvPr/>
          </p:nvSpPr>
          <p:spPr>
            <a:xfrm>
              <a:off x="478430" y="30764562"/>
              <a:ext cx="2523055" cy="142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latin typeface="midtsans" panose="02000503040000020004" pitchFamily="50" charset="0"/>
                </a:rPr>
                <a:t>Når Julie giver varen væk...</a:t>
              </a:r>
              <a:endParaRPr lang="da-DK" sz="2400" dirty="0">
                <a:latin typeface="midtsans" panose="02000503040000020004" pitchFamily="50" charset="0"/>
              </a:endParaRPr>
            </a:p>
          </p:txBody>
        </p:sp>
        <p:pic>
          <p:nvPicPr>
            <p:cNvPr id="1032" name="Picture 8" descr="Recycle icon: 653.177 billeder, stock-fotos og -vektorer | Shutterstock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" t="3531" r="3640" b="10334"/>
            <a:stretch/>
          </p:blipFill>
          <p:spPr bwMode="auto">
            <a:xfrm>
              <a:off x="3291428" y="30979291"/>
              <a:ext cx="859023" cy="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ext Box 59"/>
          <p:cNvSpPr txBox="1">
            <a:spLocks noChangeArrowheads="1"/>
          </p:cNvSpPr>
          <p:nvPr/>
        </p:nvSpPr>
        <p:spPr bwMode="auto">
          <a:xfrm>
            <a:off x="6240463" y="38485211"/>
            <a:ext cx="8499475" cy="900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8664" tIns="34332" rIns="68664" bIns="34332" anchor="b">
            <a:spAutoFit/>
          </a:bodyPr>
          <a:lstStyle>
            <a:lvl1pPr defTabSz="251777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47675" indent="-171450" defTabSz="2517775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87388" indent="-136525" defTabSz="2517775" eaLnBrk="0" hangingPunct="0">
              <a:spcBef>
                <a:spcPct val="20000"/>
              </a:spcBef>
              <a:buChar char="•"/>
              <a:defRPr sz="8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965200" indent="-138113" defTabSz="2517775" eaLnBrk="0" hangingPunct="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239838" indent="-138113" defTabSz="2517775" eaLnBrk="0" hangingPunct="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16970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1542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6114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068638" indent="-138113" defTabSz="2517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2700" b="1" dirty="0" smtClean="0">
                <a:solidFill>
                  <a:srgbClr val="84715E"/>
                </a:solidFill>
                <a:latin typeface="midtsans" panose="02000503040000020004" pitchFamily="50" charset="0"/>
              </a:rPr>
              <a:t>Hospitalsapoteket Region </a:t>
            </a:r>
            <a:r>
              <a:rPr lang="da-DK" altLang="da-DK" sz="2700" b="1" dirty="0" smtClean="0">
                <a:solidFill>
                  <a:srgbClr val="84715E"/>
                </a:solidFill>
                <a:latin typeface="midtsans" panose="02000503040000020004" pitchFamily="50" charset="0"/>
              </a:rPr>
              <a:t>Midtjylland</a:t>
            </a:r>
          </a:p>
          <a:p>
            <a:pPr algn="r" eaLnBrk="1" hangingPunct="1"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en-GB" altLang="da-DK" sz="2700" i="1" dirty="0" smtClean="0">
                <a:solidFill>
                  <a:srgbClr val="84715E"/>
                </a:solidFill>
                <a:latin typeface="midtsans" panose="02000503040000020004" pitchFamily="50" charset="0"/>
              </a:rPr>
              <a:t>Linda Jeffery &amp; Mikkel Christensen</a:t>
            </a:r>
            <a:endParaRPr lang="da-DK" altLang="da-DK" sz="2800" i="1" dirty="0" smtClean="0">
              <a:solidFill>
                <a:srgbClr val="84715E"/>
              </a:solidFill>
              <a:latin typeface="midtsans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8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8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Brugerdefineret</PresentationFormat>
  <Paragraphs>34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Calibri</vt:lpstr>
      <vt:lpstr>Courier New</vt:lpstr>
      <vt:lpstr>midtsans</vt:lpstr>
      <vt:lpstr>Times New Roman</vt:lpstr>
      <vt:lpstr>Verdana</vt:lpstr>
      <vt:lpstr>Webdings</vt:lpstr>
      <vt:lpstr>Wingdings</vt:lpstr>
      <vt:lpstr>Standarddesign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INFO</dc:creator>
  <cp:lastModifiedBy>Linda Jeffery</cp:lastModifiedBy>
  <cp:revision>109</cp:revision>
  <dcterms:created xsi:type="dcterms:W3CDTF">2010-03-24T11:47:44Z</dcterms:created>
  <dcterms:modified xsi:type="dcterms:W3CDTF">2022-12-13T12:34:05Z</dcterms:modified>
</cp:coreProperties>
</file>