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26"/>
  </p:notesMasterIdLst>
  <p:sldIdLst>
    <p:sldId id="285" r:id="rId2"/>
    <p:sldId id="315" r:id="rId3"/>
    <p:sldId id="316" r:id="rId4"/>
    <p:sldId id="317" r:id="rId5"/>
    <p:sldId id="327" r:id="rId6"/>
    <p:sldId id="318" r:id="rId7"/>
    <p:sldId id="320" r:id="rId8"/>
    <p:sldId id="322" r:id="rId9"/>
    <p:sldId id="325" r:id="rId10"/>
    <p:sldId id="323" r:id="rId11"/>
    <p:sldId id="324" r:id="rId12"/>
    <p:sldId id="328" r:id="rId13"/>
    <p:sldId id="333" r:id="rId14"/>
    <p:sldId id="332" r:id="rId15"/>
    <p:sldId id="335" r:id="rId16"/>
    <p:sldId id="334" r:id="rId17"/>
    <p:sldId id="331" r:id="rId18"/>
    <p:sldId id="326" r:id="rId19"/>
    <p:sldId id="292" r:id="rId20"/>
    <p:sldId id="329" r:id="rId21"/>
    <p:sldId id="294" r:id="rId22"/>
    <p:sldId id="287" r:id="rId23"/>
    <p:sldId id="286" r:id="rId24"/>
    <p:sldId id="313" r:id="rId25"/>
  </p:sldIdLst>
  <p:sldSz cx="12195175" cy="6859588"/>
  <p:notesSz cx="6797675" cy="9926638"/>
  <p:custDataLst>
    <p:tags r:id="rId27"/>
  </p:custDataLst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 Janum Davidsen" initials="PJD" lastIdx="8" clrIdx="0">
    <p:extLst>
      <p:ext uri="{19B8F6BF-5375-455C-9EA6-DF929625EA0E}">
        <p15:presenceInfo xmlns:p15="http://schemas.microsoft.com/office/powerpoint/2012/main" userId="Pia Janum Davi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FD4"/>
    <a:srgbClr val="113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3" autoAdjust="0"/>
    <p:restoredTop sz="83140" autoAdjust="0"/>
  </p:normalViewPr>
  <p:slideViewPr>
    <p:cSldViewPr>
      <p:cViewPr varScale="1">
        <p:scale>
          <a:sx n="91" d="100"/>
          <a:sy n="91" d="100"/>
        </p:scale>
        <p:origin x="114" y="234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03-01-2022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860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799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36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937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5787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29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_slut-og start-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1" y="0"/>
            <a:ext cx="12195175" cy="6859588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pic>
        <p:nvPicPr>
          <p:cNvPr id="5" name="Billede 26" descr="DK-kort-prikker-midtjylland_2-01.png">
            <a:extLst>
              <a:ext uri="{FF2B5EF4-FFF2-40B4-BE49-F238E27FC236}">
                <a16:creationId xmlns:a16="http://schemas.microsoft.com/office/drawing/2014/main" id="{7B6F7A04-D984-6C4F-B645-66AF71CC2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230" b="3220"/>
          <a:stretch>
            <a:fillRect/>
          </a:stretch>
        </p:blipFill>
        <p:spPr bwMode="auto">
          <a:xfrm>
            <a:off x="-455141" y="-2070"/>
            <a:ext cx="6840760" cy="70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600" y="108000"/>
            <a:ext cx="844223" cy="406800"/>
          </a:xfrm>
          <a:prstGeom prst="rect">
            <a:avLst/>
          </a:prstGeom>
        </p:spPr>
      </p:pic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94877" y="5342988"/>
            <a:ext cx="10805419" cy="637334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418814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03438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3816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rgbClr val="113F49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63396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800000"/>
            <a:ext cx="10083938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281" y="2700000"/>
            <a:ext cx="10083938" cy="3600000"/>
          </a:xfrm>
        </p:spPr>
        <p:txBody>
          <a:bodyPr anchor="t" anchorCtr="0"/>
          <a:lstStyle/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1"/>
            <a:ext cx="2503151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SKRIV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7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1" y="576000"/>
            <a:ext cx="12195175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22" name="Tekstfelt 21"/>
          <p:cNvSpPr txBox="1"/>
          <p:nvPr userDrawn="1"/>
        </p:nvSpPr>
        <p:spPr>
          <a:xfrm>
            <a:off x="1849115" y="6997548"/>
            <a:ext cx="252028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 smtClean="0">
                <a:solidFill>
                  <a:schemeClr val="tx2"/>
                </a:solidFill>
              </a:rPr>
              <a:t>Kopier boks til tekst og verdenshjul</a:t>
            </a:r>
            <a:r>
              <a:rPr lang="da-DK" sz="1000" baseline="0" dirty="0" smtClean="0">
                <a:solidFill>
                  <a:schemeClr val="tx2"/>
                </a:solidFill>
              </a:rPr>
              <a:t> fra hjælpedokument. </a:t>
            </a:r>
          </a:p>
          <a:p>
            <a:endParaRPr lang="da-DK" sz="1000" baseline="0" dirty="0" smtClean="0">
              <a:solidFill>
                <a:schemeClr val="tx2"/>
              </a:solidFill>
            </a:endParaRPr>
          </a:p>
          <a:p>
            <a:r>
              <a:rPr lang="da-DK" sz="1000" baseline="0" dirty="0" err="1" smtClean="0">
                <a:solidFill>
                  <a:schemeClr val="tx2"/>
                </a:solidFill>
              </a:rPr>
              <a:t>Højreklik</a:t>
            </a:r>
            <a:r>
              <a:rPr lang="da-DK" sz="1000" baseline="0" dirty="0" smtClean="0">
                <a:solidFill>
                  <a:schemeClr val="tx2"/>
                </a:solidFill>
              </a:rPr>
              <a:t> og vælg placer forrest, når billede er hentet ind.</a:t>
            </a:r>
          </a:p>
          <a:p>
            <a:r>
              <a:rPr lang="da-DK" sz="1000" baseline="0" dirty="0" smtClean="0">
                <a:solidFill>
                  <a:schemeClr val="tx2"/>
                </a:solidFill>
              </a:rPr>
              <a:t>OBS. Dette skal gøres hver gang der er hentet nyt billede ind i billedboksen. </a:t>
            </a:r>
            <a:endParaRPr lang="da-DK" sz="1000" dirty="0">
              <a:solidFill>
                <a:schemeClr val="tx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97548"/>
            <a:ext cx="1717757" cy="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1336" y="576000"/>
            <a:ext cx="4501758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</a:t>
            </a:r>
            <a:br>
              <a:rPr lang="da-DK" dirty="0" smtClean="0"/>
            </a:br>
            <a:r>
              <a:rPr lang="da-DK" dirty="0" smtClean="0"/>
              <a:t>for at tilføje et billede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9231" y="3141698"/>
            <a:ext cx="115242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 smtClean="0"/>
              <a:t>Foto kan også placeres længere til venstre på siden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in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720001" y="828000"/>
            <a:ext cx="9216267" cy="5184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 af video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281" y="6048000"/>
            <a:ext cx="11281962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u="sng" baseline="0">
                <a:solidFill>
                  <a:schemeClr val="tx2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Skriv link til video</a:t>
            </a:r>
          </a:p>
        </p:txBody>
      </p:sp>
      <p:grpSp>
        <p:nvGrpSpPr>
          <p:cNvPr id="5" name="Gruppe 4"/>
          <p:cNvGrpSpPr/>
          <p:nvPr userDrawn="1"/>
        </p:nvGrpSpPr>
        <p:grpSpPr>
          <a:xfrm>
            <a:off x="4244" y="7102202"/>
            <a:ext cx="711752" cy="452933"/>
            <a:chOff x="3001243" y="189434"/>
            <a:chExt cx="792088" cy="504056"/>
          </a:xfrm>
        </p:grpSpPr>
        <p:sp>
          <p:nvSpPr>
            <p:cNvPr id="7" name="Rektangel 6"/>
            <p:cNvSpPr/>
            <p:nvPr/>
          </p:nvSpPr>
          <p:spPr>
            <a:xfrm>
              <a:off x="3001243" y="189434"/>
              <a:ext cx="792088" cy="504056"/>
            </a:xfrm>
            <a:prstGeom prst="rect">
              <a:avLst/>
            </a:prstGeom>
            <a:solidFill>
              <a:schemeClr val="tx2"/>
            </a:solidFill>
            <a:ln w="3175"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3F3018"/>
                </a:solidFill>
              </a:endParaRPr>
            </a:p>
          </p:txBody>
        </p:sp>
        <p:sp>
          <p:nvSpPr>
            <p:cNvPr id="8" name="Ligebenet trekant 7"/>
            <p:cNvSpPr/>
            <p:nvPr/>
          </p:nvSpPr>
          <p:spPr>
            <a:xfrm rot="5400000">
              <a:off x="3291757" y="314829"/>
              <a:ext cx="252029" cy="217266"/>
            </a:xfrm>
            <a:prstGeom prst="triangle">
              <a:avLst/>
            </a:prstGeom>
            <a:solidFill>
              <a:schemeClr val="bg1"/>
            </a:solidFill>
            <a:ln w="3175"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3F3018"/>
                </a:solidFill>
              </a:endParaRPr>
            </a:p>
          </p:txBody>
        </p:sp>
      </p:grpSp>
      <p:sp>
        <p:nvSpPr>
          <p:cNvPr id="2" name="Tekstfelt 1"/>
          <p:cNvSpPr txBox="1"/>
          <p:nvPr userDrawn="1"/>
        </p:nvSpPr>
        <p:spPr>
          <a:xfrm>
            <a:off x="868340" y="7102202"/>
            <a:ext cx="187220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 smtClean="0">
                <a:solidFill>
                  <a:schemeClr val="tx2"/>
                </a:solidFill>
              </a:rPr>
              <a:t>Hvis du ønsker et (større) videoikon</a:t>
            </a:r>
            <a:r>
              <a:rPr lang="da-DK" sz="1000" baseline="0" dirty="0" smtClean="0">
                <a:solidFill>
                  <a:schemeClr val="tx2"/>
                </a:solidFill>
              </a:rPr>
              <a:t> på billedet kan du kopiere fra hjælpefil.</a:t>
            </a:r>
            <a:endParaRPr lang="da-DK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9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281" y="1800000"/>
            <a:ext cx="10083938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828000"/>
            <a:ext cx="10083938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281" y="6048001"/>
            <a:ext cx="10083938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12195175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45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7812000" y="3132000"/>
            <a:ext cx="5506272" cy="4168610"/>
            <a:chOff x="3283" y="343"/>
            <a:chExt cx="3274" cy="2473"/>
          </a:xfrm>
          <a:solidFill>
            <a:schemeClr val="tx2">
              <a:lumMod val="75000"/>
              <a:alpha val="50000"/>
            </a:schemeClr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309" y="1480"/>
              <a:ext cx="868" cy="670"/>
            </a:xfrm>
            <a:custGeom>
              <a:avLst/>
              <a:gdLst>
                <a:gd name="T0" fmla="*/ 85 w 425"/>
                <a:gd name="T1" fmla="*/ 0 h 328"/>
                <a:gd name="T2" fmla="*/ 0 w 425"/>
                <a:gd name="T3" fmla="*/ 293 h 328"/>
                <a:gd name="T4" fmla="*/ 379 w 425"/>
                <a:gd name="T5" fmla="*/ 328 h 328"/>
                <a:gd name="T6" fmla="*/ 425 w 425"/>
                <a:gd name="T7" fmla="*/ 174 h 328"/>
                <a:gd name="T8" fmla="*/ 85 w 425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28">
                  <a:moveTo>
                    <a:pt x="85" y="0"/>
                  </a:moveTo>
                  <a:cubicBezTo>
                    <a:pt x="42" y="91"/>
                    <a:pt x="13" y="190"/>
                    <a:pt x="0" y="293"/>
                  </a:cubicBezTo>
                  <a:cubicBezTo>
                    <a:pt x="379" y="328"/>
                    <a:pt x="379" y="328"/>
                    <a:pt x="379" y="328"/>
                  </a:cubicBezTo>
                  <a:cubicBezTo>
                    <a:pt x="387" y="274"/>
                    <a:pt x="403" y="222"/>
                    <a:pt x="425" y="174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79" y="493"/>
              <a:ext cx="799" cy="903"/>
            </a:xfrm>
            <a:custGeom>
              <a:avLst/>
              <a:gdLst>
                <a:gd name="T0" fmla="*/ 256 w 391"/>
                <a:gd name="T1" fmla="*/ 0 h 442"/>
                <a:gd name="T2" fmla="*/ 0 w 391"/>
                <a:gd name="T3" fmla="*/ 157 h 442"/>
                <a:gd name="T4" fmla="*/ 257 w 391"/>
                <a:gd name="T5" fmla="*/ 442 h 442"/>
                <a:gd name="T6" fmla="*/ 391 w 391"/>
                <a:gd name="T7" fmla="*/ 361 h 442"/>
                <a:gd name="T8" fmla="*/ 256 w 39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42">
                  <a:moveTo>
                    <a:pt x="256" y="0"/>
                  </a:moveTo>
                  <a:cubicBezTo>
                    <a:pt x="162" y="39"/>
                    <a:pt x="76" y="92"/>
                    <a:pt x="0" y="157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97" y="409"/>
                    <a:pt x="343" y="382"/>
                    <a:pt x="391" y="361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526" y="893"/>
              <a:ext cx="886" cy="832"/>
            </a:xfrm>
            <a:custGeom>
              <a:avLst/>
              <a:gdLst>
                <a:gd name="T0" fmla="*/ 178 w 434"/>
                <a:gd name="T1" fmla="*/ 0 h 407"/>
                <a:gd name="T2" fmla="*/ 0 w 434"/>
                <a:gd name="T3" fmla="*/ 233 h 407"/>
                <a:gd name="T4" fmla="*/ 340 w 434"/>
                <a:gd name="T5" fmla="*/ 407 h 407"/>
                <a:gd name="T6" fmla="*/ 434 w 434"/>
                <a:gd name="T7" fmla="*/ 285 h 407"/>
                <a:gd name="T8" fmla="*/ 178 w 434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07">
                  <a:moveTo>
                    <a:pt x="178" y="0"/>
                  </a:moveTo>
                  <a:cubicBezTo>
                    <a:pt x="107" y="68"/>
                    <a:pt x="47" y="146"/>
                    <a:pt x="0" y="233"/>
                  </a:cubicBezTo>
                  <a:cubicBezTo>
                    <a:pt x="340" y="407"/>
                    <a:pt x="340" y="407"/>
                    <a:pt x="340" y="407"/>
                  </a:cubicBezTo>
                  <a:cubicBezTo>
                    <a:pt x="366" y="362"/>
                    <a:pt x="398" y="321"/>
                    <a:pt x="434" y="285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83" y="2197"/>
              <a:ext cx="805" cy="619"/>
            </a:xfrm>
            <a:custGeom>
              <a:avLst/>
              <a:gdLst>
                <a:gd name="T0" fmla="*/ 2 w 394"/>
                <a:gd name="T1" fmla="*/ 0 h 303"/>
                <a:gd name="T2" fmla="*/ 0 w 394"/>
                <a:gd name="T3" fmla="*/ 59 h 303"/>
                <a:gd name="T4" fmla="*/ 31 w 394"/>
                <a:gd name="T5" fmla="*/ 303 h 303"/>
                <a:gd name="T6" fmla="*/ 394 w 394"/>
                <a:gd name="T7" fmla="*/ 196 h 303"/>
                <a:gd name="T8" fmla="*/ 379 w 394"/>
                <a:gd name="T9" fmla="*/ 63 h 303"/>
                <a:gd name="T10" fmla="*/ 380 w 394"/>
                <a:gd name="T11" fmla="*/ 35 h 303"/>
                <a:gd name="T12" fmla="*/ 2 w 394"/>
                <a:gd name="T1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03">
                  <a:moveTo>
                    <a:pt x="2" y="0"/>
                  </a:moveTo>
                  <a:cubicBezTo>
                    <a:pt x="0" y="19"/>
                    <a:pt x="0" y="39"/>
                    <a:pt x="0" y="59"/>
                  </a:cubicBezTo>
                  <a:cubicBezTo>
                    <a:pt x="0" y="143"/>
                    <a:pt x="11" y="225"/>
                    <a:pt x="31" y="303"/>
                  </a:cubicBezTo>
                  <a:cubicBezTo>
                    <a:pt x="394" y="196"/>
                    <a:pt x="394" y="196"/>
                    <a:pt x="394" y="196"/>
                  </a:cubicBezTo>
                  <a:cubicBezTo>
                    <a:pt x="384" y="153"/>
                    <a:pt x="379" y="109"/>
                    <a:pt x="379" y="63"/>
                  </a:cubicBezTo>
                  <a:cubicBezTo>
                    <a:pt x="379" y="54"/>
                    <a:pt x="379" y="44"/>
                    <a:pt x="380" y="3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617" y="343"/>
              <a:ext cx="580" cy="844"/>
            </a:xfrm>
            <a:custGeom>
              <a:avLst/>
              <a:gdLst>
                <a:gd name="T0" fmla="*/ 284 w 284"/>
                <a:gd name="T1" fmla="*/ 0 h 413"/>
                <a:gd name="T2" fmla="*/ 0 w 284"/>
                <a:gd name="T3" fmla="*/ 52 h 413"/>
                <a:gd name="T4" fmla="*/ 136 w 284"/>
                <a:gd name="T5" fmla="*/ 413 h 413"/>
                <a:gd name="T6" fmla="*/ 284 w 284"/>
                <a:gd name="T7" fmla="*/ 387 h 413"/>
                <a:gd name="T8" fmla="*/ 284 w 284"/>
                <a:gd name="T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3">
                  <a:moveTo>
                    <a:pt x="284" y="0"/>
                  </a:moveTo>
                  <a:cubicBezTo>
                    <a:pt x="185" y="3"/>
                    <a:pt x="90" y="21"/>
                    <a:pt x="0" y="52"/>
                  </a:cubicBezTo>
                  <a:cubicBezTo>
                    <a:pt x="136" y="413"/>
                    <a:pt x="136" y="413"/>
                    <a:pt x="136" y="413"/>
                  </a:cubicBezTo>
                  <a:cubicBezTo>
                    <a:pt x="183" y="398"/>
                    <a:pt x="233" y="389"/>
                    <a:pt x="284" y="387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736" y="497"/>
              <a:ext cx="821" cy="915"/>
            </a:xfrm>
            <a:custGeom>
              <a:avLst/>
              <a:gdLst>
                <a:gd name="T0" fmla="*/ 140 w 402"/>
                <a:gd name="T1" fmla="*/ 0 h 448"/>
                <a:gd name="T2" fmla="*/ 0 w 402"/>
                <a:gd name="T3" fmla="*/ 362 h 448"/>
                <a:gd name="T4" fmla="*/ 137 w 402"/>
                <a:gd name="T5" fmla="*/ 448 h 448"/>
                <a:gd name="T6" fmla="*/ 402 w 402"/>
                <a:gd name="T7" fmla="*/ 164 h 448"/>
                <a:gd name="T8" fmla="*/ 140 w 402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48">
                  <a:moveTo>
                    <a:pt x="140" y="0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50" y="385"/>
                    <a:pt x="96" y="414"/>
                    <a:pt x="137" y="448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324" y="96"/>
                    <a:pt x="236" y="41"/>
                    <a:pt x="1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5317" y="343"/>
              <a:ext cx="590" cy="851"/>
            </a:xfrm>
            <a:custGeom>
              <a:avLst/>
              <a:gdLst>
                <a:gd name="T0" fmla="*/ 0 w 289"/>
                <a:gd name="T1" fmla="*/ 0 h 416"/>
                <a:gd name="T2" fmla="*/ 0 w 289"/>
                <a:gd name="T3" fmla="*/ 0 h 416"/>
                <a:gd name="T4" fmla="*/ 0 w 289"/>
                <a:gd name="T5" fmla="*/ 387 h 416"/>
                <a:gd name="T6" fmla="*/ 150 w 289"/>
                <a:gd name="T7" fmla="*/ 416 h 416"/>
                <a:gd name="T8" fmla="*/ 289 w 289"/>
                <a:gd name="T9" fmla="*/ 54 h 416"/>
                <a:gd name="T10" fmla="*/ 0 w 289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4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52" y="390"/>
                    <a:pt x="102" y="400"/>
                    <a:pt x="150" y="416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198" y="22"/>
                    <a:pt x="101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tabLst/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3024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177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6302461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079500" indent="-246063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58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1800000"/>
            <a:ext cx="3241266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281" y="1800000"/>
            <a:ext cx="6662602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281" y="2159502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715963" indent="-271463">
              <a:defRPr sz="26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2321" y="2160000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2600"/>
            </a:lvl2pPr>
            <a:lvl3pPr marL="715963" indent="-271463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2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1285695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281" y="2159502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1617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2953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2953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7812000" y="3132000"/>
            <a:ext cx="5506272" cy="4168610"/>
            <a:chOff x="3283" y="343"/>
            <a:chExt cx="3274" cy="2473"/>
          </a:xfrm>
          <a:solidFill>
            <a:schemeClr val="accent1">
              <a:lumMod val="75000"/>
              <a:alpha val="50000"/>
            </a:schemeClr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309" y="1480"/>
              <a:ext cx="868" cy="670"/>
            </a:xfrm>
            <a:custGeom>
              <a:avLst/>
              <a:gdLst>
                <a:gd name="T0" fmla="*/ 85 w 425"/>
                <a:gd name="T1" fmla="*/ 0 h 328"/>
                <a:gd name="T2" fmla="*/ 0 w 425"/>
                <a:gd name="T3" fmla="*/ 293 h 328"/>
                <a:gd name="T4" fmla="*/ 379 w 425"/>
                <a:gd name="T5" fmla="*/ 328 h 328"/>
                <a:gd name="T6" fmla="*/ 425 w 425"/>
                <a:gd name="T7" fmla="*/ 174 h 328"/>
                <a:gd name="T8" fmla="*/ 85 w 425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28">
                  <a:moveTo>
                    <a:pt x="85" y="0"/>
                  </a:moveTo>
                  <a:cubicBezTo>
                    <a:pt x="42" y="91"/>
                    <a:pt x="13" y="190"/>
                    <a:pt x="0" y="293"/>
                  </a:cubicBezTo>
                  <a:cubicBezTo>
                    <a:pt x="379" y="328"/>
                    <a:pt x="379" y="328"/>
                    <a:pt x="379" y="328"/>
                  </a:cubicBezTo>
                  <a:cubicBezTo>
                    <a:pt x="387" y="274"/>
                    <a:pt x="403" y="222"/>
                    <a:pt x="425" y="174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79" y="493"/>
              <a:ext cx="799" cy="903"/>
            </a:xfrm>
            <a:custGeom>
              <a:avLst/>
              <a:gdLst>
                <a:gd name="T0" fmla="*/ 256 w 391"/>
                <a:gd name="T1" fmla="*/ 0 h 442"/>
                <a:gd name="T2" fmla="*/ 0 w 391"/>
                <a:gd name="T3" fmla="*/ 157 h 442"/>
                <a:gd name="T4" fmla="*/ 257 w 391"/>
                <a:gd name="T5" fmla="*/ 442 h 442"/>
                <a:gd name="T6" fmla="*/ 391 w 391"/>
                <a:gd name="T7" fmla="*/ 361 h 442"/>
                <a:gd name="T8" fmla="*/ 256 w 39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42">
                  <a:moveTo>
                    <a:pt x="256" y="0"/>
                  </a:moveTo>
                  <a:cubicBezTo>
                    <a:pt x="162" y="39"/>
                    <a:pt x="76" y="92"/>
                    <a:pt x="0" y="157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97" y="409"/>
                    <a:pt x="343" y="382"/>
                    <a:pt x="391" y="361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526" y="893"/>
              <a:ext cx="886" cy="832"/>
            </a:xfrm>
            <a:custGeom>
              <a:avLst/>
              <a:gdLst>
                <a:gd name="T0" fmla="*/ 178 w 434"/>
                <a:gd name="T1" fmla="*/ 0 h 407"/>
                <a:gd name="T2" fmla="*/ 0 w 434"/>
                <a:gd name="T3" fmla="*/ 233 h 407"/>
                <a:gd name="T4" fmla="*/ 340 w 434"/>
                <a:gd name="T5" fmla="*/ 407 h 407"/>
                <a:gd name="T6" fmla="*/ 434 w 434"/>
                <a:gd name="T7" fmla="*/ 285 h 407"/>
                <a:gd name="T8" fmla="*/ 178 w 434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07">
                  <a:moveTo>
                    <a:pt x="178" y="0"/>
                  </a:moveTo>
                  <a:cubicBezTo>
                    <a:pt x="107" y="68"/>
                    <a:pt x="47" y="146"/>
                    <a:pt x="0" y="233"/>
                  </a:cubicBezTo>
                  <a:cubicBezTo>
                    <a:pt x="340" y="407"/>
                    <a:pt x="340" y="407"/>
                    <a:pt x="340" y="407"/>
                  </a:cubicBezTo>
                  <a:cubicBezTo>
                    <a:pt x="366" y="362"/>
                    <a:pt x="398" y="321"/>
                    <a:pt x="434" y="285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83" y="2197"/>
              <a:ext cx="805" cy="619"/>
            </a:xfrm>
            <a:custGeom>
              <a:avLst/>
              <a:gdLst>
                <a:gd name="T0" fmla="*/ 2 w 394"/>
                <a:gd name="T1" fmla="*/ 0 h 303"/>
                <a:gd name="T2" fmla="*/ 0 w 394"/>
                <a:gd name="T3" fmla="*/ 59 h 303"/>
                <a:gd name="T4" fmla="*/ 31 w 394"/>
                <a:gd name="T5" fmla="*/ 303 h 303"/>
                <a:gd name="T6" fmla="*/ 394 w 394"/>
                <a:gd name="T7" fmla="*/ 196 h 303"/>
                <a:gd name="T8" fmla="*/ 379 w 394"/>
                <a:gd name="T9" fmla="*/ 63 h 303"/>
                <a:gd name="T10" fmla="*/ 380 w 394"/>
                <a:gd name="T11" fmla="*/ 35 h 303"/>
                <a:gd name="T12" fmla="*/ 2 w 394"/>
                <a:gd name="T1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03">
                  <a:moveTo>
                    <a:pt x="2" y="0"/>
                  </a:moveTo>
                  <a:cubicBezTo>
                    <a:pt x="0" y="19"/>
                    <a:pt x="0" y="39"/>
                    <a:pt x="0" y="59"/>
                  </a:cubicBezTo>
                  <a:cubicBezTo>
                    <a:pt x="0" y="143"/>
                    <a:pt x="11" y="225"/>
                    <a:pt x="31" y="303"/>
                  </a:cubicBezTo>
                  <a:cubicBezTo>
                    <a:pt x="394" y="196"/>
                    <a:pt x="394" y="196"/>
                    <a:pt x="394" y="196"/>
                  </a:cubicBezTo>
                  <a:cubicBezTo>
                    <a:pt x="384" y="153"/>
                    <a:pt x="379" y="109"/>
                    <a:pt x="379" y="63"/>
                  </a:cubicBezTo>
                  <a:cubicBezTo>
                    <a:pt x="379" y="54"/>
                    <a:pt x="379" y="44"/>
                    <a:pt x="380" y="3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617" y="343"/>
              <a:ext cx="580" cy="844"/>
            </a:xfrm>
            <a:custGeom>
              <a:avLst/>
              <a:gdLst>
                <a:gd name="T0" fmla="*/ 284 w 284"/>
                <a:gd name="T1" fmla="*/ 0 h 413"/>
                <a:gd name="T2" fmla="*/ 0 w 284"/>
                <a:gd name="T3" fmla="*/ 52 h 413"/>
                <a:gd name="T4" fmla="*/ 136 w 284"/>
                <a:gd name="T5" fmla="*/ 413 h 413"/>
                <a:gd name="T6" fmla="*/ 284 w 284"/>
                <a:gd name="T7" fmla="*/ 387 h 413"/>
                <a:gd name="T8" fmla="*/ 284 w 284"/>
                <a:gd name="T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3">
                  <a:moveTo>
                    <a:pt x="284" y="0"/>
                  </a:moveTo>
                  <a:cubicBezTo>
                    <a:pt x="185" y="3"/>
                    <a:pt x="90" y="21"/>
                    <a:pt x="0" y="52"/>
                  </a:cubicBezTo>
                  <a:cubicBezTo>
                    <a:pt x="136" y="413"/>
                    <a:pt x="136" y="413"/>
                    <a:pt x="136" y="413"/>
                  </a:cubicBezTo>
                  <a:cubicBezTo>
                    <a:pt x="183" y="398"/>
                    <a:pt x="233" y="389"/>
                    <a:pt x="284" y="387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736" y="497"/>
              <a:ext cx="821" cy="915"/>
            </a:xfrm>
            <a:custGeom>
              <a:avLst/>
              <a:gdLst>
                <a:gd name="T0" fmla="*/ 140 w 402"/>
                <a:gd name="T1" fmla="*/ 0 h 448"/>
                <a:gd name="T2" fmla="*/ 0 w 402"/>
                <a:gd name="T3" fmla="*/ 362 h 448"/>
                <a:gd name="T4" fmla="*/ 137 w 402"/>
                <a:gd name="T5" fmla="*/ 448 h 448"/>
                <a:gd name="T6" fmla="*/ 402 w 402"/>
                <a:gd name="T7" fmla="*/ 164 h 448"/>
                <a:gd name="T8" fmla="*/ 140 w 402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48">
                  <a:moveTo>
                    <a:pt x="140" y="0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50" y="385"/>
                    <a:pt x="96" y="414"/>
                    <a:pt x="137" y="448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324" y="96"/>
                    <a:pt x="236" y="41"/>
                    <a:pt x="1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5317" y="343"/>
              <a:ext cx="590" cy="851"/>
            </a:xfrm>
            <a:custGeom>
              <a:avLst/>
              <a:gdLst>
                <a:gd name="T0" fmla="*/ 0 w 289"/>
                <a:gd name="T1" fmla="*/ 0 h 416"/>
                <a:gd name="T2" fmla="*/ 0 w 289"/>
                <a:gd name="T3" fmla="*/ 0 h 416"/>
                <a:gd name="T4" fmla="*/ 0 w 289"/>
                <a:gd name="T5" fmla="*/ 387 h 416"/>
                <a:gd name="T6" fmla="*/ 150 w 289"/>
                <a:gd name="T7" fmla="*/ 416 h 416"/>
                <a:gd name="T8" fmla="*/ 289 w 289"/>
                <a:gd name="T9" fmla="*/ 54 h 416"/>
                <a:gd name="T10" fmla="*/ 0 w 289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4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52" y="390"/>
                    <a:pt x="102" y="400"/>
                    <a:pt x="150" y="416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198" y="22"/>
                    <a:pt x="101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09291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7812000" y="3132000"/>
            <a:ext cx="5506272" cy="4168610"/>
            <a:chOff x="3283" y="343"/>
            <a:chExt cx="3274" cy="2473"/>
          </a:xfrm>
          <a:solidFill>
            <a:schemeClr val="accent3">
              <a:lumMod val="75000"/>
              <a:alpha val="5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3309" y="1480"/>
              <a:ext cx="868" cy="670"/>
            </a:xfrm>
            <a:custGeom>
              <a:avLst/>
              <a:gdLst>
                <a:gd name="T0" fmla="*/ 85 w 425"/>
                <a:gd name="T1" fmla="*/ 0 h 328"/>
                <a:gd name="T2" fmla="*/ 0 w 425"/>
                <a:gd name="T3" fmla="*/ 293 h 328"/>
                <a:gd name="T4" fmla="*/ 379 w 425"/>
                <a:gd name="T5" fmla="*/ 328 h 328"/>
                <a:gd name="T6" fmla="*/ 425 w 425"/>
                <a:gd name="T7" fmla="*/ 174 h 328"/>
                <a:gd name="T8" fmla="*/ 85 w 425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28">
                  <a:moveTo>
                    <a:pt x="85" y="0"/>
                  </a:moveTo>
                  <a:cubicBezTo>
                    <a:pt x="42" y="91"/>
                    <a:pt x="13" y="190"/>
                    <a:pt x="0" y="293"/>
                  </a:cubicBezTo>
                  <a:cubicBezTo>
                    <a:pt x="379" y="328"/>
                    <a:pt x="379" y="328"/>
                    <a:pt x="379" y="328"/>
                  </a:cubicBezTo>
                  <a:cubicBezTo>
                    <a:pt x="387" y="274"/>
                    <a:pt x="403" y="222"/>
                    <a:pt x="425" y="174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3979" y="493"/>
              <a:ext cx="799" cy="903"/>
            </a:xfrm>
            <a:custGeom>
              <a:avLst/>
              <a:gdLst>
                <a:gd name="T0" fmla="*/ 256 w 391"/>
                <a:gd name="T1" fmla="*/ 0 h 442"/>
                <a:gd name="T2" fmla="*/ 0 w 391"/>
                <a:gd name="T3" fmla="*/ 157 h 442"/>
                <a:gd name="T4" fmla="*/ 257 w 391"/>
                <a:gd name="T5" fmla="*/ 442 h 442"/>
                <a:gd name="T6" fmla="*/ 391 w 391"/>
                <a:gd name="T7" fmla="*/ 361 h 442"/>
                <a:gd name="T8" fmla="*/ 256 w 39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42">
                  <a:moveTo>
                    <a:pt x="256" y="0"/>
                  </a:moveTo>
                  <a:cubicBezTo>
                    <a:pt x="162" y="39"/>
                    <a:pt x="76" y="92"/>
                    <a:pt x="0" y="157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97" y="409"/>
                    <a:pt x="343" y="382"/>
                    <a:pt x="391" y="361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26" y="893"/>
              <a:ext cx="886" cy="832"/>
            </a:xfrm>
            <a:custGeom>
              <a:avLst/>
              <a:gdLst>
                <a:gd name="T0" fmla="*/ 178 w 434"/>
                <a:gd name="T1" fmla="*/ 0 h 407"/>
                <a:gd name="T2" fmla="*/ 0 w 434"/>
                <a:gd name="T3" fmla="*/ 233 h 407"/>
                <a:gd name="T4" fmla="*/ 340 w 434"/>
                <a:gd name="T5" fmla="*/ 407 h 407"/>
                <a:gd name="T6" fmla="*/ 434 w 434"/>
                <a:gd name="T7" fmla="*/ 285 h 407"/>
                <a:gd name="T8" fmla="*/ 178 w 434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07">
                  <a:moveTo>
                    <a:pt x="178" y="0"/>
                  </a:moveTo>
                  <a:cubicBezTo>
                    <a:pt x="107" y="68"/>
                    <a:pt x="47" y="146"/>
                    <a:pt x="0" y="233"/>
                  </a:cubicBezTo>
                  <a:cubicBezTo>
                    <a:pt x="340" y="407"/>
                    <a:pt x="340" y="407"/>
                    <a:pt x="340" y="407"/>
                  </a:cubicBezTo>
                  <a:cubicBezTo>
                    <a:pt x="366" y="362"/>
                    <a:pt x="398" y="321"/>
                    <a:pt x="434" y="285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3283" y="2197"/>
              <a:ext cx="805" cy="619"/>
            </a:xfrm>
            <a:custGeom>
              <a:avLst/>
              <a:gdLst>
                <a:gd name="T0" fmla="*/ 2 w 394"/>
                <a:gd name="T1" fmla="*/ 0 h 303"/>
                <a:gd name="T2" fmla="*/ 0 w 394"/>
                <a:gd name="T3" fmla="*/ 59 h 303"/>
                <a:gd name="T4" fmla="*/ 31 w 394"/>
                <a:gd name="T5" fmla="*/ 303 h 303"/>
                <a:gd name="T6" fmla="*/ 394 w 394"/>
                <a:gd name="T7" fmla="*/ 196 h 303"/>
                <a:gd name="T8" fmla="*/ 379 w 394"/>
                <a:gd name="T9" fmla="*/ 63 h 303"/>
                <a:gd name="T10" fmla="*/ 380 w 394"/>
                <a:gd name="T11" fmla="*/ 35 h 303"/>
                <a:gd name="T12" fmla="*/ 2 w 394"/>
                <a:gd name="T1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03">
                  <a:moveTo>
                    <a:pt x="2" y="0"/>
                  </a:moveTo>
                  <a:cubicBezTo>
                    <a:pt x="0" y="19"/>
                    <a:pt x="0" y="39"/>
                    <a:pt x="0" y="59"/>
                  </a:cubicBezTo>
                  <a:cubicBezTo>
                    <a:pt x="0" y="143"/>
                    <a:pt x="11" y="225"/>
                    <a:pt x="31" y="303"/>
                  </a:cubicBezTo>
                  <a:cubicBezTo>
                    <a:pt x="394" y="196"/>
                    <a:pt x="394" y="196"/>
                    <a:pt x="394" y="196"/>
                  </a:cubicBezTo>
                  <a:cubicBezTo>
                    <a:pt x="384" y="153"/>
                    <a:pt x="379" y="109"/>
                    <a:pt x="379" y="63"/>
                  </a:cubicBezTo>
                  <a:cubicBezTo>
                    <a:pt x="379" y="54"/>
                    <a:pt x="379" y="44"/>
                    <a:pt x="380" y="3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4617" y="343"/>
              <a:ext cx="580" cy="844"/>
            </a:xfrm>
            <a:custGeom>
              <a:avLst/>
              <a:gdLst>
                <a:gd name="T0" fmla="*/ 284 w 284"/>
                <a:gd name="T1" fmla="*/ 0 h 413"/>
                <a:gd name="T2" fmla="*/ 0 w 284"/>
                <a:gd name="T3" fmla="*/ 52 h 413"/>
                <a:gd name="T4" fmla="*/ 136 w 284"/>
                <a:gd name="T5" fmla="*/ 413 h 413"/>
                <a:gd name="T6" fmla="*/ 284 w 284"/>
                <a:gd name="T7" fmla="*/ 387 h 413"/>
                <a:gd name="T8" fmla="*/ 284 w 284"/>
                <a:gd name="T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3">
                  <a:moveTo>
                    <a:pt x="284" y="0"/>
                  </a:moveTo>
                  <a:cubicBezTo>
                    <a:pt x="185" y="3"/>
                    <a:pt x="90" y="21"/>
                    <a:pt x="0" y="52"/>
                  </a:cubicBezTo>
                  <a:cubicBezTo>
                    <a:pt x="136" y="413"/>
                    <a:pt x="136" y="413"/>
                    <a:pt x="136" y="413"/>
                  </a:cubicBezTo>
                  <a:cubicBezTo>
                    <a:pt x="183" y="398"/>
                    <a:pt x="233" y="389"/>
                    <a:pt x="284" y="387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36" y="497"/>
              <a:ext cx="821" cy="915"/>
            </a:xfrm>
            <a:custGeom>
              <a:avLst/>
              <a:gdLst>
                <a:gd name="T0" fmla="*/ 140 w 402"/>
                <a:gd name="T1" fmla="*/ 0 h 448"/>
                <a:gd name="T2" fmla="*/ 0 w 402"/>
                <a:gd name="T3" fmla="*/ 362 h 448"/>
                <a:gd name="T4" fmla="*/ 137 w 402"/>
                <a:gd name="T5" fmla="*/ 448 h 448"/>
                <a:gd name="T6" fmla="*/ 402 w 402"/>
                <a:gd name="T7" fmla="*/ 164 h 448"/>
                <a:gd name="T8" fmla="*/ 140 w 402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48">
                  <a:moveTo>
                    <a:pt x="140" y="0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50" y="385"/>
                    <a:pt x="96" y="414"/>
                    <a:pt x="137" y="448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324" y="96"/>
                    <a:pt x="236" y="41"/>
                    <a:pt x="1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5317" y="343"/>
              <a:ext cx="590" cy="851"/>
            </a:xfrm>
            <a:custGeom>
              <a:avLst/>
              <a:gdLst>
                <a:gd name="T0" fmla="*/ 0 w 289"/>
                <a:gd name="T1" fmla="*/ 0 h 416"/>
                <a:gd name="T2" fmla="*/ 0 w 289"/>
                <a:gd name="T3" fmla="*/ 0 h 416"/>
                <a:gd name="T4" fmla="*/ 0 w 289"/>
                <a:gd name="T5" fmla="*/ 387 h 416"/>
                <a:gd name="T6" fmla="*/ 150 w 289"/>
                <a:gd name="T7" fmla="*/ 416 h 416"/>
                <a:gd name="T8" fmla="*/ 289 w 289"/>
                <a:gd name="T9" fmla="*/ 54 h 416"/>
                <a:gd name="T10" fmla="*/ 0 w 289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4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52" y="390"/>
                    <a:pt x="102" y="400"/>
                    <a:pt x="150" y="416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198" y="22"/>
                    <a:pt x="101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rgbClr val="113F49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7812000" y="3132000"/>
            <a:ext cx="5506272" cy="4168610"/>
            <a:chOff x="3283" y="343"/>
            <a:chExt cx="3274" cy="2473"/>
          </a:xfrm>
          <a:solidFill>
            <a:schemeClr val="accent2">
              <a:lumMod val="75000"/>
              <a:alpha val="5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3309" y="1480"/>
              <a:ext cx="868" cy="670"/>
            </a:xfrm>
            <a:custGeom>
              <a:avLst/>
              <a:gdLst>
                <a:gd name="T0" fmla="*/ 85 w 425"/>
                <a:gd name="T1" fmla="*/ 0 h 328"/>
                <a:gd name="T2" fmla="*/ 0 w 425"/>
                <a:gd name="T3" fmla="*/ 293 h 328"/>
                <a:gd name="T4" fmla="*/ 379 w 425"/>
                <a:gd name="T5" fmla="*/ 328 h 328"/>
                <a:gd name="T6" fmla="*/ 425 w 425"/>
                <a:gd name="T7" fmla="*/ 174 h 328"/>
                <a:gd name="T8" fmla="*/ 85 w 425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28">
                  <a:moveTo>
                    <a:pt x="85" y="0"/>
                  </a:moveTo>
                  <a:cubicBezTo>
                    <a:pt x="42" y="91"/>
                    <a:pt x="13" y="190"/>
                    <a:pt x="0" y="293"/>
                  </a:cubicBezTo>
                  <a:cubicBezTo>
                    <a:pt x="379" y="328"/>
                    <a:pt x="379" y="328"/>
                    <a:pt x="379" y="328"/>
                  </a:cubicBezTo>
                  <a:cubicBezTo>
                    <a:pt x="387" y="274"/>
                    <a:pt x="403" y="222"/>
                    <a:pt x="425" y="174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3979" y="493"/>
              <a:ext cx="799" cy="903"/>
            </a:xfrm>
            <a:custGeom>
              <a:avLst/>
              <a:gdLst>
                <a:gd name="T0" fmla="*/ 256 w 391"/>
                <a:gd name="T1" fmla="*/ 0 h 442"/>
                <a:gd name="T2" fmla="*/ 0 w 391"/>
                <a:gd name="T3" fmla="*/ 157 h 442"/>
                <a:gd name="T4" fmla="*/ 257 w 391"/>
                <a:gd name="T5" fmla="*/ 442 h 442"/>
                <a:gd name="T6" fmla="*/ 391 w 391"/>
                <a:gd name="T7" fmla="*/ 361 h 442"/>
                <a:gd name="T8" fmla="*/ 256 w 39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42">
                  <a:moveTo>
                    <a:pt x="256" y="0"/>
                  </a:moveTo>
                  <a:cubicBezTo>
                    <a:pt x="162" y="39"/>
                    <a:pt x="76" y="92"/>
                    <a:pt x="0" y="157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97" y="409"/>
                    <a:pt x="343" y="382"/>
                    <a:pt x="391" y="361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26" y="893"/>
              <a:ext cx="886" cy="832"/>
            </a:xfrm>
            <a:custGeom>
              <a:avLst/>
              <a:gdLst>
                <a:gd name="T0" fmla="*/ 178 w 434"/>
                <a:gd name="T1" fmla="*/ 0 h 407"/>
                <a:gd name="T2" fmla="*/ 0 w 434"/>
                <a:gd name="T3" fmla="*/ 233 h 407"/>
                <a:gd name="T4" fmla="*/ 340 w 434"/>
                <a:gd name="T5" fmla="*/ 407 h 407"/>
                <a:gd name="T6" fmla="*/ 434 w 434"/>
                <a:gd name="T7" fmla="*/ 285 h 407"/>
                <a:gd name="T8" fmla="*/ 178 w 434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07">
                  <a:moveTo>
                    <a:pt x="178" y="0"/>
                  </a:moveTo>
                  <a:cubicBezTo>
                    <a:pt x="107" y="68"/>
                    <a:pt x="47" y="146"/>
                    <a:pt x="0" y="233"/>
                  </a:cubicBezTo>
                  <a:cubicBezTo>
                    <a:pt x="340" y="407"/>
                    <a:pt x="340" y="407"/>
                    <a:pt x="340" y="407"/>
                  </a:cubicBezTo>
                  <a:cubicBezTo>
                    <a:pt x="366" y="362"/>
                    <a:pt x="398" y="321"/>
                    <a:pt x="434" y="285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3283" y="2197"/>
              <a:ext cx="805" cy="619"/>
            </a:xfrm>
            <a:custGeom>
              <a:avLst/>
              <a:gdLst>
                <a:gd name="T0" fmla="*/ 2 w 394"/>
                <a:gd name="T1" fmla="*/ 0 h 303"/>
                <a:gd name="T2" fmla="*/ 0 w 394"/>
                <a:gd name="T3" fmla="*/ 59 h 303"/>
                <a:gd name="T4" fmla="*/ 31 w 394"/>
                <a:gd name="T5" fmla="*/ 303 h 303"/>
                <a:gd name="T6" fmla="*/ 394 w 394"/>
                <a:gd name="T7" fmla="*/ 196 h 303"/>
                <a:gd name="T8" fmla="*/ 379 w 394"/>
                <a:gd name="T9" fmla="*/ 63 h 303"/>
                <a:gd name="T10" fmla="*/ 380 w 394"/>
                <a:gd name="T11" fmla="*/ 35 h 303"/>
                <a:gd name="T12" fmla="*/ 2 w 394"/>
                <a:gd name="T1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03">
                  <a:moveTo>
                    <a:pt x="2" y="0"/>
                  </a:moveTo>
                  <a:cubicBezTo>
                    <a:pt x="0" y="19"/>
                    <a:pt x="0" y="39"/>
                    <a:pt x="0" y="59"/>
                  </a:cubicBezTo>
                  <a:cubicBezTo>
                    <a:pt x="0" y="143"/>
                    <a:pt x="11" y="225"/>
                    <a:pt x="31" y="303"/>
                  </a:cubicBezTo>
                  <a:cubicBezTo>
                    <a:pt x="394" y="196"/>
                    <a:pt x="394" y="196"/>
                    <a:pt x="394" y="196"/>
                  </a:cubicBezTo>
                  <a:cubicBezTo>
                    <a:pt x="384" y="153"/>
                    <a:pt x="379" y="109"/>
                    <a:pt x="379" y="63"/>
                  </a:cubicBezTo>
                  <a:cubicBezTo>
                    <a:pt x="379" y="54"/>
                    <a:pt x="379" y="44"/>
                    <a:pt x="380" y="3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4617" y="343"/>
              <a:ext cx="580" cy="844"/>
            </a:xfrm>
            <a:custGeom>
              <a:avLst/>
              <a:gdLst>
                <a:gd name="T0" fmla="*/ 284 w 284"/>
                <a:gd name="T1" fmla="*/ 0 h 413"/>
                <a:gd name="T2" fmla="*/ 0 w 284"/>
                <a:gd name="T3" fmla="*/ 52 h 413"/>
                <a:gd name="T4" fmla="*/ 136 w 284"/>
                <a:gd name="T5" fmla="*/ 413 h 413"/>
                <a:gd name="T6" fmla="*/ 284 w 284"/>
                <a:gd name="T7" fmla="*/ 387 h 413"/>
                <a:gd name="T8" fmla="*/ 284 w 284"/>
                <a:gd name="T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3">
                  <a:moveTo>
                    <a:pt x="284" y="0"/>
                  </a:moveTo>
                  <a:cubicBezTo>
                    <a:pt x="185" y="3"/>
                    <a:pt x="90" y="21"/>
                    <a:pt x="0" y="52"/>
                  </a:cubicBezTo>
                  <a:cubicBezTo>
                    <a:pt x="136" y="413"/>
                    <a:pt x="136" y="413"/>
                    <a:pt x="136" y="413"/>
                  </a:cubicBezTo>
                  <a:cubicBezTo>
                    <a:pt x="183" y="398"/>
                    <a:pt x="233" y="389"/>
                    <a:pt x="284" y="387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36" y="497"/>
              <a:ext cx="821" cy="915"/>
            </a:xfrm>
            <a:custGeom>
              <a:avLst/>
              <a:gdLst>
                <a:gd name="T0" fmla="*/ 140 w 402"/>
                <a:gd name="T1" fmla="*/ 0 h 448"/>
                <a:gd name="T2" fmla="*/ 0 w 402"/>
                <a:gd name="T3" fmla="*/ 362 h 448"/>
                <a:gd name="T4" fmla="*/ 137 w 402"/>
                <a:gd name="T5" fmla="*/ 448 h 448"/>
                <a:gd name="T6" fmla="*/ 402 w 402"/>
                <a:gd name="T7" fmla="*/ 164 h 448"/>
                <a:gd name="T8" fmla="*/ 140 w 402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48">
                  <a:moveTo>
                    <a:pt x="140" y="0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50" y="385"/>
                    <a:pt x="96" y="414"/>
                    <a:pt x="137" y="448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324" y="96"/>
                    <a:pt x="236" y="41"/>
                    <a:pt x="1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5317" y="343"/>
              <a:ext cx="590" cy="851"/>
            </a:xfrm>
            <a:custGeom>
              <a:avLst/>
              <a:gdLst>
                <a:gd name="T0" fmla="*/ 0 w 289"/>
                <a:gd name="T1" fmla="*/ 0 h 416"/>
                <a:gd name="T2" fmla="*/ 0 w 289"/>
                <a:gd name="T3" fmla="*/ 0 h 416"/>
                <a:gd name="T4" fmla="*/ 0 w 289"/>
                <a:gd name="T5" fmla="*/ 387 h 416"/>
                <a:gd name="T6" fmla="*/ 150 w 289"/>
                <a:gd name="T7" fmla="*/ 416 h 416"/>
                <a:gd name="T8" fmla="*/ 289 w 289"/>
                <a:gd name="T9" fmla="*/ 54 h 416"/>
                <a:gd name="T10" fmla="*/ 0 w 289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4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52" y="390"/>
                    <a:pt x="102" y="400"/>
                    <a:pt x="150" y="416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198" y="22"/>
                    <a:pt x="101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08575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731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1198003" indent="-364058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790655" indent="-2412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2523004" indent="-24341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bg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13F49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87469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20187" y="2159502"/>
            <a:ext cx="10082625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tekst</a:t>
            </a:r>
          </a:p>
          <a:p>
            <a:pPr lvl="1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7502" y="6444000"/>
            <a:ext cx="3099607" cy="308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800" b="1" smtClean="0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da-DK" altLang="da-DK" sz="800" b="1" dirty="0" smtClean="0">
                <a:solidFill>
                  <a:schemeClr val="bg2"/>
                </a:solidFill>
              </a:rPr>
              <a:t>  ▪  www.regionmidtjylland.dk</a:t>
            </a:r>
            <a:endParaRPr lang="da-DK" altLang="da-DK" sz="800" b="1" dirty="0">
              <a:solidFill>
                <a:schemeClr val="bg2"/>
              </a:solidFill>
            </a:endParaRP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87" y="108001"/>
            <a:ext cx="841687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2" r:id="rId2"/>
    <p:sldLayoutId id="2147483853" r:id="rId3"/>
    <p:sldLayoutId id="2147483852" r:id="rId4"/>
    <p:sldLayoutId id="2147483861" r:id="rId5"/>
    <p:sldLayoutId id="2147483870" r:id="rId6"/>
    <p:sldLayoutId id="2147483837" r:id="rId7"/>
    <p:sldLayoutId id="2147483851" r:id="rId8"/>
    <p:sldLayoutId id="2147483850" r:id="rId9"/>
    <p:sldLayoutId id="2147483868" r:id="rId10"/>
    <p:sldLayoutId id="2147483854" r:id="rId11"/>
    <p:sldLayoutId id="2147483867" r:id="rId12"/>
    <p:sldLayoutId id="2147483842" r:id="rId13"/>
    <p:sldLayoutId id="2147483838" r:id="rId14"/>
    <p:sldLayoutId id="2147483849" r:id="rId15"/>
    <p:sldLayoutId id="2147483869" r:id="rId16"/>
    <p:sldLayoutId id="2147483839" r:id="rId17"/>
    <p:sldLayoutId id="2147483840" r:id="rId18"/>
    <p:sldLayoutId id="2147483844" r:id="rId19"/>
    <p:sldLayoutId id="2147483845" r:id="rId20"/>
    <p:sldLayoutId id="2147483855" r:id="rId21"/>
    <p:sldLayoutId id="2147483857" r:id="rId22"/>
    <p:sldLayoutId id="2147483859" r:id="rId23"/>
    <p:sldLayoutId id="2147483846" r:id="rId24"/>
    <p:sldLayoutId id="2147483856" r:id="rId25"/>
    <p:sldLayoutId id="2147483863" r:id="rId26"/>
    <p:sldLayoutId id="2147483864" r:id="rId27"/>
    <p:sldLayoutId id="2147483865" r:id="rId28"/>
    <p:sldLayoutId id="2147483866" r:id="rId2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anose="05000000000000000000" pitchFamily="2" charset="2"/>
        <a:buChar char="§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emf"/><Relationship Id="rId7" Type="http://schemas.openxmlformats.org/officeDocument/2006/relationships/image" Target="../media/image1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2.png"/><Relationship Id="rId7" Type="http://schemas.openxmlformats.org/officeDocument/2006/relationships/image" Target="../media/image6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29.emf"/><Relationship Id="rId4" Type="http://schemas.openxmlformats.org/officeDocument/2006/relationships/image" Target="../media/image8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-midtjylland.23video.com/secret/67743329/15fd7ae7af29d14af89ed27d78c80ca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12597" r="-191" b="16021"/>
          <a:stretch/>
        </p:blipFill>
        <p:spPr>
          <a:xfrm>
            <a:off x="-5236" y="693490"/>
            <a:ext cx="14167719" cy="5688632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-5237" y="2637706"/>
            <a:ext cx="6606879" cy="316835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grpSp>
        <p:nvGrpSpPr>
          <p:cNvPr id="19" name="Gruppe 18"/>
          <p:cNvGrpSpPr/>
          <p:nvPr/>
        </p:nvGrpSpPr>
        <p:grpSpPr>
          <a:xfrm>
            <a:off x="408956" y="3271718"/>
            <a:ext cx="2736303" cy="1814260"/>
            <a:chOff x="408956" y="2695654"/>
            <a:chExt cx="2736303" cy="1814260"/>
          </a:xfrm>
        </p:grpSpPr>
        <p:pic>
          <p:nvPicPr>
            <p:cNvPr id="12" name="Billed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56" y="2695654"/>
              <a:ext cx="1659381" cy="1107108"/>
            </a:xfrm>
            <a:prstGeom prst="rect">
              <a:avLst/>
            </a:prstGeom>
          </p:spPr>
        </p:pic>
        <p:sp>
          <p:nvSpPr>
            <p:cNvPr id="13" name="Pladsholder til tekst 2"/>
            <p:cNvSpPr txBox="1">
              <a:spLocks/>
            </p:cNvSpPr>
            <p:nvPr/>
          </p:nvSpPr>
          <p:spPr bwMode="auto">
            <a:xfrm>
              <a:off x="624978" y="3791464"/>
              <a:ext cx="2520281" cy="71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marR="0" indent="0" algn="l" defTabSz="566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chemeClr val="accent3"/>
                </a:buClr>
                <a:buSzTx/>
                <a:buFont typeface="Wingdings" panose="05000000000000000000" pitchFamily="2" charset="2"/>
                <a:buNone/>
                <a:tabLst/>
                <a:defRPr sz="26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16998" indent="0" algn="l" rtl="0" eaLnBrk="1" fontAlgn="base" hangingPunct="1">
                <a:spcBef>
                  <a:spcPct val="0"/>
                </a:spcBef>
                <a:spcAft>
                  <a:spcPts val="1000"/>
                </a:spcAft>
                <a:buClr>
                  <a:schemeClr val="accent3"/>
                </a:buClr>
                <a:buFont typeface="Wingdings" pitchFamily="2" charset="2"/>
                <a:buNone/>
                <a:defRPr sz="3000">
                  <a:solidFill>
                    <a:schemeClr val="bg1"/>
                  </a:solidFill>
                  <a:latin typeface="+mn-lt"/>
                </a:defRPr>
              </a:lvl2pPr>
              <a:lvl3pPr marL="960516" indent="0" algn="l" rtl="0" eaLnBrk="1" fontAlgn="base" hangingPunct="1">
                <a:spcBef>
                  <a:spcPct val="0"/>
                </a:spcBef>
                <a:spcAft>
                  <a:spcPts val="1000"/>
                </a:spcAft>
                <a:buClr>
                  <a:schemeClr val="accent3"/>
                </a:buClr>
                <a:buFont typeface="Wingdings" pitchFamily="2" charset="2"/>
                <a:buNone/>
                <a:defRPr sz="3000">
                  <a:solidFill>
                    <a:schemeClr val="bg1"/>
                  </a:solidFill>
                  <a:latin typeface="+mn-lt"/>
                </a:defRPr>
              </a:lvl3pPr>
              <a:lvl4pPr marL="1413217" indent="0" algn="l" rtl="0" eaLnBrk="1" fontAlgn="base" hangingPunct="1">
                <a:spcBef>
                  <a:spcPct val="0"/>
                </a:spcBef>
                <a:spcAft>
                  <a:spcPts val="1000"/>
                </a:spcAft>
                <a:buClr>
                  <a:schemeClr val="accent3"/>
                </a:buClr>
                <a:buFont typeface="Wingdings" pitchFamily="2" charset="2"/>
                <a:buNone/>
                <a:defRPr sz="3000">
                  <a:solidFill>
                    <a:schemeClr val="bg1"/>
                  </a:solidFill>
                  <a:latin typeface="+mn-lt"/>
                </a:defRPr>
              </a:lvl4pPr>
              <a:lvl5pPr marL="1781940" indent="0" algn="l" rtl="0" eaLnBrk="1" fontAlgn="base" hangingPunct="1">
                <a:spcBef>
                  <a:spcPct val="0"/>
                </a:spcBef>
                <a:spcAft>
                  <a:spcPts val="1000"/>
                </a:spcAft>
                <a:buClr>
                  <a:schemeClr val="accent3"/>
                </a:buClr>
                <a:buFont typeface="Wingdings" pitchFamily="2" charset="2"/>
                <a:buNone/>
                <a:defRPr sz="3000">
                  <a:solidFill>
                    <a:schemeClr val="bg1"/>
                  </a:solidFill>
                  <a:latin typeface="+mn-lt"/>
                </a:defRPr>
              </a:lvl5pPr>
              <a:lvl6pPr marL="2305501" indent="-145653" algn="l" rtl="0" eaLnBrk="1" fontAlgn="base" hangingPunct="1">
                <a:spcBef>
                  <a:spcPct val="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179">
                  <a:solidFill>
                    <a:schemeClr val="tx1"/>
                  </a:solidFill>
                  <a:latin typeface="+mn-lt"/>
                </a:defRPr>
              </a:lvl6pPr>
              <a:lvl7pPr marL="2683409" indent="-145653" algn="l" rtl="0" eaLnBrk="1" fontAlgn="base" hangingPunct="1">
                <a:spcBef>
                  <a:spcPct val="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179">
                  <a:solidFill>
                    <a:schemeClr val="tx1"/>
                  </a:solidFill>
                  <a:latin typeface="+mn-lt"/>
                </a:defRPr>
              </a:lvl7pPr>
              <a:lvl8pPr marL="3061317" indent="-145653" algn="l" rtl="0" eaLnBrk="1" fontAlgn="base" hangingPunct="1">
                <a:spcBef>
                  <a:spcPct val="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179">
                  <a:solidFill>
                    <a:schemeClr val="tx1"/>
                  </a:solidFill>
                  <a:latin typeface="+mn-lt"/>
                </a:defRPr>
              </a:lvl8pPr>
              <a:lvl9pPr marL="3439224" indent="-145653" algn="l" rtl="0" eaLnBrk="1" fontAlgn="base" hangingPunct="1">
                <a:spcBef>
                  <a:spcPct val="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179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spcAft>
                  <a:spcPts val="200"/>
                </a:spcAft>
              </a:pPr>
              <a:r>
                <a:rPr lang="da-DK" sz="1000" kern="0" spc="300" dirty="0" smtClean="0">
                  <a:solidFill>
                    <a:schemeClr val="bg2"/>
                  </a:solidFill>
                </a:rPr>
                <a:t>VORES VERDEN</a:t>
              </a:r>
            </a:p>
            <a:p>
              <a:pPr>
                <a:spcAft>
                  <a:spcPts val="200"/>
                </a:spcAft>
              </a:pPr>
              <a:r>
                <a:rPr lang="da-DK" sz="1000" b="1" kern="0" spc="300" dirty="0" smtClean="0">
                  <a:solidFill>
                    <a:schemeClr val="bg2"/>
                  </a:solidFill>
                </a:rPr>
                <a:t>VORES ANSVAR</a:t>
              </a:r>
              <a:endParaRPr lang="da-DK" sz="1000" b="1" kern="0" spc="300" dirty="0">
                <a:solidFill>
                  <a:schemeClr val="bg2"/>
                </a:solidFill>
              </a:endParaRPr>
            </a:p>
          </p:txBody>
        </p:sp>
      </p:grpSp>
      <p:sp>
        <p:nvSpPr>
          <p:cNvPr id="15" name="Titel 6"/>
          <p:cNvSpPr>
            <a:spLocks noGrp="1"/>
          </p:cNvSpPr>
          <p:nvPr>
            <p:ph type="title"/>
          </p:nvPr>
        </p:nvSpPr>
        <p:spPr>
          <a:xfrm>
            <a:off x="2785907" y="3336645"/>
            <a:ext cx="3685395" cy="612000"/>
          </a:xfrm>
        </p:spPr>
        <p:txBody>
          <a:bodyPr/>
          <a:lstStyle/>
          <a:p>
            <a:r>
              <a:rPr lang="da-DK" sz="2400" dirty="0" smtClean="0">
                <a:solidFill>
                  <a:schemeClr val="bg1"/>
                </a:solidFill>
              </a:rPr>
              <a:t>Værktøjskasse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16" name="Pladsholder til tekst 2"/>
          <p:cNvSpPr txBox="1">
            <a:spLocks/>
          </p:cNvSpPr>
          <p:nvPr/>
        </p:nvSpPr>
        <p:spPr>
          <a:xfrm>
            <a:off x="2785907" y="4043797"/>
            <a:ext cx="3167664" cy="1258205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8003" indent="-36405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</a:defRPr>
            </a:lvl2pPr>
            <a:lvl3pPr marL="1790655" indent="-241294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3pPr>
            <a:lvl4pPr marL="2523004" indent="-243411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3109306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3718891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6pPr>
            <a:lvl7pPr marL="4328476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7pPr>
            <a:lvl8pPr marL="4938061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8pPr>
            <a:lvl9pPr marL="5547645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a-DK" sz="2000" kern="0" dirty="0" smtClean="0">
                <a:solidFill>
                  <a:schemeClr val="bg1"/>
                </a:solidFill>
              </a:rPr>
              <a:t>til kommunikation </a:t>
            </a:r>
          </a:p>
          <a:p>
            <a:pPr marL="0" indent="0">
              <a:buNone/>
            </a:pPr>
            <a:r>
              <a:rPr lang="da-DK" sz="2000" kern="0" dirty="0" smtClean="0">
                <a:solidFill>
                  <a:schemeClr val="bg1"/>
                </a:solidFill>
              </a:rPr>
              <a:t>af bæredygtighed i </a:t>
            </a:r>
          </a:p>
          <a:p>
            <a:pPr marL="0" indent="0">
              <a:buNone/>
            </a:pPr>
            <a:r>
              <a:rPr lang="da-DK" sz="2000" kern="0" dirty="0" smtClean="0">
                <a:solidFill>
                  <a:schemeClr val="bg1"/>
                </a:solidFill>
              </a:rPr>
              <a:t>Region Midtjylland</a:t>
            </a:r>
            <a:endParaRPr lang="da-DK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7597" y="1845618"/>
            <a:ext cx="4194308" cy="344198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71" y="4236089"/>
            <a:ext cx="1650641" cy="23084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5" y="1985078"/>
            <a:ext cx="2653317" cy="456144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15" y="5157986"/>
            <a:ext cx="1033499" cy="1386503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26" y="2704163"/>
            <a:ext cx="1510528" cy="153110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10" y="1188000"/>
            <a:ext cx="1302392" cy="706430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01" y="3566612"/>
            <a:ext cx="4293890" cy="42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4485941"/>
            <a:ext cx="1723192" cy="96125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83" y="909514"/>
            <a:ext cx="4843158" cy="291884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4" y="1095213"/>
            <a:ext cx="3592870" cy="359287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985">
            <a:off x="4556795" y="2710783"/>
            <a:ext cx="2409408" cy="397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11" y="2088000"/>
            <a:ext cx="4325164" cy="432516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80" y="981522"/>
            <a:ext cx="4077866" cy="407786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7" y="2183521"/>
            <a:ext cx="2089490" cy="2606038"/>
          </a:xfrm>
          <a:prstGeom prst="rect">
            <a:avLst/>
          </a:prstGeom>
        </p:spPr>
      </p:pic>
      <p:pic>
        <p:nvPicPr>
          <p:cNvPr id="11" name="Pladsholder til indhold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57" y="3023975"/>
            <a:ext cx="3859177" cy="3223548"/>
          </a:xfrm>
        </p:spPr>
      </p:pic>
    </p:spTree>
    <p:extLst>
      <p:ext uri="{BB962C8B-B14F-4D97-AF65-F5344CB8AC3E}">
        <p14:creationId xmlns:p14="http://schemas.microsoft.com/office/powerpoint/2010/main" val="28670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57" y="4021740"/>
            <a:ext cx="2100076" cy="233172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03" y="3746130"/>
            <a:ext cx="1036322" cy="216713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75" y="1237336"/>
            <a:ext cx="1295403" cy="20635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450" y="3596670"/>
            <a:ext cx="1094234" cy="229210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28" y="1037580"/>
            <a:ext cx="1164338" cy="2410973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07" y="3598968"/>
            <a:ext cx="1124714" cy="213665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7" y="2860893"/>
            <a:ext cx="1225298" cy="2328677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78" y="1381457"/>
            <a:ext cx="1109474" cy="2218949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68" y="2046737"/>
            <a:ext cx="1066802" cy="2161036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50" y="3680546"/>
            <a:ext cx="1097282" cy="2206756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01" y="840340"/>
            <a:ext cx="688774" cy="1404711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0" y="1801187"/>
            <a:ext cx="688774" cy="1379488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26" y="1920275"/>
            <a:ext cx="944881" cy="1548286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398" y="870196"/>
            <a:ext cx="727578" cy="13988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49" y="4418278"/>
            <a:ext cx="899862" cy="19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31" y="860919"/>
            <a:ext cx="1567927" cy="151920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93" y="1184584"/>
            <a:ext cx="1493523" cy="332537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8" y="5164096"/>
            <a:ext cx="1828804" cy="758954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23" y="5217451"/>
            <a:ext cx="1038955" cy="1088136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93" y="2650374"/>
            <a:ext cx="161544" cy="1341123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75" y="4760148"/>
            <a:ext cx="1791178" cy="983811"/>
          </a:xfrm>
          <a:prstGeom prst="rect">
            <a:avLst/>
          </a:prstGeom>
        </p:spPr>
      </p:pic>
      <p:pic>
        <p:nvPicPr>
          <p:cNvPr id="50" name="Billed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19" y="3378295"/>
            <a:ext cx="588265" cy="1185674"/>
          </a:xfrm>
          <a:prstGeom prst="rect">
            <a:avLst/>
          </a:prstGeom>
        </p:spPr>
      </p:pic>
      <p:pic>
        <p:nvPicPr>
          <p:cNvPr id="51" name="Billed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32" y="1996443"/>
            <a:ext cx="588265" cy="1185674"/>
          </a:xfrm>
          <a:prstGeom prst="rect">
            <a:avLst/>
          </a:prstGeom>
        </p:spPr>
      </p:pic>
      <p:pic>
        <p:nvPicPr>
          <p:cNvPr id="52" name="Billed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87" y="4886071"/>
            <a:ext cx="597409" cy="926594"/>
          </a:xfrm>
          <a:prstGeom prst="rect">
            <a:avLst/>
          </a:prstGeom>
        </p:spPr>
      </p:pic>
      <p:pic>
        <p:nvPicPr>
          <p:cNvPr id="53" name="Billed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96" y="4307193"/>
            <a:ext cx="597409" cy="926594"/>
          </a:xfrm>
          <a:prstGeom prst="rect">
            <a:avLst/>
          </a:prstGeom>
        </p:spPr>
      </p:pic>
      <p:pic>
        <p:nvPicPr>
          <p:cNvPr id="54" name="Billede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55" y="5349368"/>
            <a:ext cx="597409" cy="926594"/>
          </a:xfrm>
          <a:prstGeom prst="rect">
            <a:avLst/>
          </a:prstGeom>
        </p:spPr>
      </p:pic>
      <p:pic>
        <p:nvPicPr>
          <p:cNvPr id="57" name="Billede 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02" y="892329"/>
            <a:ext cx="1188722" cy="2983998"/>
          </a:xfrm>
          <a:prstGeom prst="rect">
            <a:avLst/>
          </a:prstGeom>
        </p:spPr>
      </p:pic>
      <p:pic>
        <p:nvPicPr>
          <p:cNvPr id="58" name="Billede 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06" y="2037776"/>
            <a:ext cx="2467762" cy="2722372"/>
          </a:xfrm>
          <a:prstGeom prst="rect">
            <a:avLst/>
          </a:prstGeom>
        </p:spPr>
      </p:pic>
      <p:pic>
        <p:nvPicPr>
          <p:cNvPr id="59" name="Billede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6" y="2847271"/>
            <a:ext cx="1536195" cy="16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04" y="981522"/>
            <a:ext cx="1533147" cy="155448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89" y="3190265"/>
            <a:ext cx="3978016" cy="2696891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0" y="2035424"/>
            <a:ext cx="1103378" cy="1408179"/>
          </a:xfrm>
          <a:prstGeom prst="rect">
            <a:avLst/>
          </a:prstGeom>
        </p:spPr>
      </p:pic>
      <p:pic>
        <p:nvPicPr>
          <p:cNvPr id="31" name="Billed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51" y="1466672"/>
            <a:ext cx="4680520" cy="3842992"/>
          </a:xfrm>
          <a:prstGeom prst="rect">
            <a:avLst/>
          </a:prstGeom>
        </p:spPr>
      </p:pic>
      <p:pic>
        <p:nvPicPr>
          <p:cNvPr id="62" name="Billed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0" y="3717826"/>
            <a:ext cx="3051953" cy="26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3" y="2493690"/>
            <a:ext cx="1749556" cy="224942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67" y="3141028"/>
            <a:ext cx="1362459" cy="1700787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32" y="2794215"/>
            <a:ext cx="1648971" cy="93269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29" y="1540719"/>
            <a:ext cx="2346965" cy="1889764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24" y="3957264"/>
            <a:ext cx="1325132" cy="2055308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768" y="2843313"/>
            <a:ext cx="1066088" cy="165352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39" y="4662523"/>
            <a:ext cx="1003829" cy="15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92" y="2791767"/>
            <a:ext cx="1298451" cy="78638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4" y="4057683"/>
            <a:ext cx="2849886" cy="206959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24" y="4176555"/>
            <a:ext cx="1365172" cy="199849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57" y="3397789"/>
            <a:ext cx="1024130" cy="207874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62" y="3857185"/>
            <a:ext cx="1124714" cy="182880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3" y="4176555"/>
            <a:ext cx="941834" cy="195072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63" y="3431317"/>
            <a:ext cx="871730" cy="2045212"/>
          </a:xfrm>
          <a:prstGeom prst="rect">
            <a:avLst/>
          </a:prstGeom>
        </p:spPr>
      </p:pic>
      <p:pic>
        <p:nvPicPr>
          <p:cNvPr id="11" name="Pladsholder til indhold 4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25" y="1013509"/>
            <a:ext cx="1892812" cy="2871222"/>
          </a:xfr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15" y="900534"/>
            <a:ext cx="2648717" cy="1822708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59" y="1272658"/>
            <a:ext cx="1664211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5" y="3213344"/>
            <a:ext cx="6029997" cy="291689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10" y="2349674"/>
            <a:ext cx="1282065" cy="104195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47" y="3602142"/>
            <a:ext cx="2453357" cy="2785515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877835" y="3026078"/>
            <a:ext cx="4060731" cy="4060731"/>
            <a:chOff x="-2382" y="2073"/>
            <a:chExt cx="1455" cy="145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-2382" y="2073"/>
              <a:ext cx="1455" cy="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2307" y="2611"/>
              <a:ext cx="277" cy="659"/>
            </a:xfrm>
            <a:custGeom>
              <a:avLst/>
              <a:gdLst>
                <a:gd name="T0" fmla="*/ 58 w 277"/>
                <a:gd name="T1" fmla="*/ 185 h 659"/>
                <a:gd name="T2" fmla="*/ 277 w 277"/>
                <a:gd name="T3" fmla="*/ 0 h 659"/>
                <a:gd name="T4" fmla="*/ 277 w 277"/>
                <a:gd name="T5" fmla="*/ 659 h 659"/>
                <a:gd name="T6" fmla="*/ 0 w 277"/>
                <a:gd name="T7" fmla="*/ 659 h 659"/>
                <a:gd name="T8" fmla="*/ 58 w 277"/>
                <a:gd name="T9" fmla="*/ 18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659">
                  <a:moveTo>
                    <a:pt x="58" y="185"/>
                  </a:moveTo>
                  <a:lnTo>
                    <a:pt x="277" y="0"/>
                  </a:lnTo>
                  <a:lnTo>
                    <a:pt x="277" y="659"/>
                  </a:lnTo>
                  <a:lnTo>
                    <a:pt x="0" y="659"/>
                  </a:lnTo>
                  <a:lnTo>
                    <a:pt x="58" y="18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-1946" y="2636"/>
              <a:ext cx="273" cy="326"/>
            </a:xfrm>
            <a:custGeom>
              <a:avLst/>
              <a:gdLst>
                <a:gd name="T0" fmla="*/ 181 w 273"/>
                <a:gd name="T1" fmla="*/ 0 h 326"/>
                <a:gd name="T2" fmla="*/ 0 w 273"/>
                <a:gd name="T3" fmla="*/ 164 h 326"/>
                <a:gd name="T4" fmla="*/ 273 w 273"/>
                <a:gd name="T5" fmla="*/ 326 h 326"/>
                <a:gd name="T6" fmla="*/ 181 w 273"/>
                <a:gd name="T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326">
                  <a:moveTo>
                    <a:pt x="181" y="0"/>
                  </a:moveTo>
                  <a:lnTo>
                    <a:pt x="0" y="164"/>
                  </a:lnTo>
                  <a:lnTo>
                    <a:pt x="273" y="32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1623" y="2595"/>
              <a:ext cx="302" cy="394"/>
            </a:xfrm>
            <a:custGeom>
              <a:avLst/>
              <a:gdLst>
                <a:gd name="T0" fmla="*/ 151 w 302"/>
                <a:gd name="T1" fmla="*/ 0 h 394"/>
                <a:gd name="T2" fmla="*/ 0 w 302"/>
                <a:gd name="T3" fmla="*/ 234 h 394"/>
                <a:gd name="T4" fmla="*/ 151 w 302"/>
                <a:gd name="T5" fmla="*/ 394 h 394"/>
                <a:gd name="T6" fmla="*/ 302 w 302"/>
                <a:gd name="T7" fmla="*/ 278 h 394"/>
                <a:gd name="T8" fmla="*/ 151 w 302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394">
                  <a:moveTo>
                    <a:pt x="151" y="0"/>
                  </a:moveTo>
                  <a:lnTo>
                    <a:pt x="0" y="234"/>
                  </a:lnTo>
                  <a:lnTo>
                    <a:pt x="151" y="394"/>
                  </a:lnTo>
                  <a:lnTo>
                    <a:pt x="302" y="278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-1252" y="2331"/>
              <a:ext cx="151" cy="939"/>
            </a:xfrm>
            <a:custGeom>
              <a:avLst/>
              <a:gdLst>
                <a:gd name="T0" fmla="*/ 151 w 151"/>
                <a:gd name="T1" fmla="*/ 939 h 939"/>
                <a:gd name="T2" fmla="*/ 95 w 151"/>
                <a:gd name="T3" fmla="*/ 0 h 939"/>
                <a:gd name="T4" fmla="*/ 39 w 151"/>
                <a:gd name="T5" fmla="*/ 48 h 939"/>
                <a:gd name="T6" fmla="*/ 0 w 151"/>
                <a:gd name="T7" fmla="*/ 939 h 939"/>
                <a:gd name="T8" fmla="*/ 151 w 151"/>
                <a:gd name="T9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939">
                  <a:moveTo>
                    <a:pt x="151" y="939"/>
                  </a:moveTo>
                  <a:lnTo>
                    <a:pt x="95" y="0"/>
                  </a:lnTo>
                  <a:lnTo>
                    <a:pt x="39" y="48"/>
                  </a:lnTo>
                  <a:lnTo>
                    <a:pt x="0" y="939"/>
                  </a:lnTo>
                  <a:lnTo>
                    <a:pt x="151" y="939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-1157" y="2331"/>
              <a:ext cx="155" cy="939"/>
            </a:xfrm>
            <a:custGeom>
              <a:avLst/>
              <a:gdLst>
                <a:gd name="T0" fmla="*/ 72 w 155"/>
                <a:gd name="T1" fmla="*/ 22 h 939"/>
                <a:gd name="T2" fmla="*/ 0 w 155"/>
                <a:gd name="T3" fmla="*/ 0 h 939"/>
                <a:gd name="T4" fmla="*/ 56 w 155"/>
                <a:gd name="T5" fmla="*/ 939 h 939"/>
                <a:gd name="T6" fmla="*/ 155 w 155"/>
                <a:gd name="T7" fmla="*/ 939 h 939"/>
                <a:gd name="T8" fmla="*/ 72 w 155"/>
                <a:gd name="T9" fmla="*/ 22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39">
                  <a:moveTo>
                    <a:pt x="72" y="22"/>
                  </a:moveTo>
                  <a:lnTo>
                    <a:pt x="0" y="0"/>
                  </a:lnTo>
                  <a:lnTo>
                    <a:pt x="56" y="939"/>
                  </a:lnTo>
                  <a:lnTo>
                    <a:pt x="155" y="939"/>
                  </a:lnTo>
                  <a:lnTo>
                    <a:pt x="7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-2030" y="2595"/>
              <a:ext cx="861" cy="675"/>
            </a:xfrm>
            <a:custGeom>
              <a:avLst/>
              <a:gdLst>
                <a:gd name="T0" fmla="*/ 0 w 861"/>
                <a:gd name="T1" fmla="*/ 675 h 675"/>
                <a:gd name="T2" fmla="*/ 0 w 861"/>
                <a:gd name="T3" fmla="*/ 16 h 675"/>
                <a:gd name="T4" fmla="*/ 265 w 861"/>
                <a:gd name="T5" fmla="*/ 256 h 675"/>
                <a:gd name="T6" fmla="*/ 265 w 861"/>
                <a:gd name="T7" fmla="*/ 41 h 675"/>
                <a:gd name="T8" fmla="*/ 558 w 861"/>
                <a:gd name="T9" fmla="*/ 278 h 675"/>
                <a:gd name="T10" fmla="*/ 558 w 861"/>
                <a:gd name="T11" fmla="*/ 0 h 675"/>
                <a:gd name="T12" fmla="*/ 861 w 861"/>
                <a:gd name="T13" fmla="*/ 278 h 675"/>
                <a:gd name="T14" fmla="*/ 861 w 861"/>
                <a:gd name="T15" fmla="*/ 675 h 675"/>
                <a:gd name="T16" fmla="*/ 0 w 861"/>
                <a:gd name="T17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1" h="675">
                  <a:moveTo>
                    <a:pt x="0" y="675"/>
                  </a:moveTo>
                  <a:lnTo>
                    <a:pt x="0" y="16"/>
                  </a:lnTo>
                  <a:lnTo>
                    <a:pt x="265" y="256"/>
                  </a:lnTo>
                  <a:lnTo>
                    <a:pt x="265" y="41"/>
                  </a:lnTo>
                  <a:lnTo>
                    <a:pt x="558" y="278"/>
                  </a:lnTo>
                  <a:lnTo>
                    <a:pt x="558" y="0"/>
                  </a:lnTo>
                  <a:lnTo>
                    <a:pt x="861" y="278"/>
                  </a:lnTo>
                  <a:lnTo>
                    <a:pt x="861" y="67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-2265" y="2961"/>
              <a:ext cx="184" cy="208"/>
            </a:xfrm>
            <a:custGeom>
              <a:avLst/>
              <a:gdLst>
                <a:gd name="T0" fmla="*/ 21 w 184"/>
                <a:gd name="T1" fmla="*/ 36 h 208"/>
                <a:gd name="T2" fmla="*/ 181 w 184"/>
                <a:gd name="T3" fmla="*/ 0 h 208"/>
                <a:gd name="T4" fmla="*/ 184 w 184"/>
                <a:gd name="T5" fmla="*/ 208 h 208"/>
                <a:gd name="T6" fmla="*/ 0 w 184"/>
                <a:gd name="T7" fmla="*/ 208 h 208"/>
                <a:gd name="T8" fmla="*/ 21 w 184"/>
                <a:gd name="T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08">
                  <a:moveTo>
                    <a:pt x="21" y="36"/>
                  </a:moveTo>
                  <a:lnTo>
                    <a:pt x="181" y="0"/>
                  </a:lnTo>
                  <a:lnTo>
                    <a:pt x="184" y="208"/>
                  </a:lnTo>
                  <a:lnTo>
                    <a:pt x="0" y="208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-2265" y="3017"/>
              <a:ext cx="208" cy="26"/>
            </a:xfrm>
            <a:prstGeom prst="line">
              <a:avLst/>
            </a:prstGeom>
            <a:noFill/>
            <a:ln w="25400" cap="flat">
              <a:solidFill>
                <a:srgbClr val="CBCBC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-2268" y="3104"/>
              <a:ext cx="206" cy="4"/>
            </a:xfrm>
            <a:prstGeom prst="line">
              <a:avLst/>
            </a:prstGeom>
            <a:noFill/>
            <a:ln w="25400" cap="flat">
              <a:solidFill>
                <a:srgbClr val="CBCBC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-2210" y="2955"/>
              <a:ext cx="13" cy="233"/>
            </a:xfrm>
            <a:prstGeom prst="line">
              <a:avLst/>
            </a:prstGeom>
            <a:noFill/>
            <a:ln w="25400" cap="flat">
              <a:solidFill>
                <a:srgbClr val="CBCBC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-2145" y="2944"/>
              <a:ext cx="11" cy="245"/>
            </a:xfrm>
            <a:prstGeom prst="line">
              <a:avLst/>
            </a:prstGeom>
            <a:noFill/>
            <a:ln w="25400" cap="flat">
              <a:solidFill>
                <a:srgbClr val="CBCBC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0" name="Tekstfelt 19"/>
          <p:cNvSpPr txBox="1"/>
          <p:nvPr/>
        </p:nvSpPr>
        <p:spPr>
          <a:xfrm>
            <a:off x="528661" y="2614496"/>
            <a:ext cx="363542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VIDSTE DU …</a:t>
            </a:r>
          </a:p>
          <a:p>
            <a:r>
              <a:rPr lang="da-DK" sz="1200" dirty="0"/>
              <a:t>I 2018 havde Region Midtjylland </a:t>
            </a:r>
            <a:r>
              <a:rPr lang="da-DK" sz="1200" dirty="0" smtClean="0"/>
              <a:t>et CO2-aftryk </a:t>
            </a:r>
            <a:r>
              <a:rPr lang="da-DK" sz="1200" dirty="0"/>
              <a:t>på 578.000 ton CO2</a:t>
            </a:r>
            <a:r>
              <a:rPr lang="da-DK" sz="1200" dirty="0" smtClean="0"/>
              <a:t>. Det </a:t>
            </a:r>
            <a:r>
              <a:rPr lang="da-DK" sz="1200" dirty="0"/>
              <a:t>svarer til et CO2-aftryk fra 30.400</a:t>
            </a:r>
          </a:p>
          <a:p>
            <a:r>
              <a:rPr lang="da-DK" sz="1200" dirty="0"/>
              <a:t>personer. Det er langt mere end</a:t>
            </a:r>
          </a:p>
          <a:p>
            <a:r>
              <a:rPr lang="da-DK" sz="1200" dirty="0"/>
              <a:t>udledningen fra alle indbyggere </a:t>
            </a:r>
            <a:r>
              <a:rPr lang="da-DK" sz="1200" dirty="0" smtClean="0"/>
              <a:t>i byen </a:t>
            </a:r>
            <a:r>
              <a:rPr lang="da-DK" sz="1200" dirty="0"/>
              <a:t>Skive.</a:t>
            </a:r>
          </a:p>
          <a:p>
            <a:r>
              <a:rPr lang="da-DK" sz="1050" dirty="0"/>
              <a:t>Kilde: Region Midtjylland og </a:t>
            </a:r>
            <a:r>
              <a:rPr lang="da-DK" sz="1050" dirty="0" err="1"/>
              <a:t>Concito</a:t>
            </a:r>
            <a:r>
              <a:rPr lang="da-DK" sz="1050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7321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b="0" dirty="0"/>
          </a:p>
        </p:txBody>
      </p:sp>
      <p:grpSp>
        <p:nvGrpSpPr>
          <p:cNvPr id="2" name="Gruppe 1"/>
          <p:cNvGrpSpPr/>
          <p:nvPr/>
        </p:nvGrpSpPr>
        <p:grpSpPr>
          <a:xfrm>
            <a:off x="2349423" y="1413570"/>
            <a:ext cx="9220772" cy="5292937"/>
            <a:chOff x="2349423" y="1413570"/>
            <a:chExt cx="9220772" cy="5292937"/>
          </a:xfrm>
        </p:grpSpPr>
        <p:pic>
          <p:nvPicPr>
            <p:cNvPr id="8" name="Billede 7" descr="Et billede, der indeholder mørk, opbevarer, lys, ur&#10;&#10;Automatisk genereret beskrivelse">
              <a:extLst>
                <a:ext uri="{FF2B5EF4-FFF2-40B4-BE49-F238E27FC236}">
                  <a16:creationId xmlns:a16="http://schemas.microsoft.com/office/drawing/2014/main" id="{159CEA5F-A23B-5E48-BF79-36274433F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321" t="35943" r="28627" b="12082"/>
            <a:stretch/>
          </p:blipFill>
          <p:spPr>
            <a:xfrm>
              <a:off x="4520610" y="2288612"/>
              <a:ext cx="4804077" cy="4417895"/>
            </a:xfrm>
            <a:prstGeom prst="rect">
              <a:avLst/>
            </a:prstGeom>
          </p:spPr>
        </p:pic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33481F61-357E-CA4F-ABD5-ECD45B3ED56A}"/>
                </a:ext>
              </a:extLst>
            </p:cNvPr>
            <p:cNvSpPr txBox="1"/>
            <p:nvPr/>
          </p:nvSpPr>
          <p:spPr>
            <a:xfrm>
              <a:off x="7669540" y="1413570"/>
              <a:ext cx="28487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="1" dirty="0">
                  <a:solidFill>
                    <a:schemeClr val="accent2">
                      <a:lumMod val="50000"/>
                    </a:schemeClr>
                  </a:solidFill>
                </a:rPr>
                <a:t>5 pct.</a:t>
              </a:r>
            </a:p>
            <a:p>
              <a:r>
                <a:rPr lang="da-DK" sz="1100" i="1" dirty="0">
                  <a:solidFill>
                    <a:schemeClr val="accent2">
                      <a:lumMod val="50000"/>
                    </a:schemeClr>
                  </a:solidFill>
                </a:rPr>
                <a:t>Energiforbrug</a:t>
              </a:r>
              <a:endParaRPr lang="da-DK" sz="1200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69B3EFC6-7FFA-004A-BC40-054CA30A8CAD}"/>
                </a:ext>
              </a:extLst>
            </p:cNvPr>
            <p:cNvSpPr txBox="1"/>
            <p:nvPr/>
          </p:nvSpPr>
          <p:spPr>
            <a:xfrm>
              <a:off x="2349423" y="3885660"/>
              <a:ext cx="1619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400" b="1" dirty="0">
                  <a:solidFill>
                    <a:schemeClr val="accent2">
                      <a:lumMod val="50000"/>
                    </a:schemeClr>
                  </a:solidFill>
                </a:rPr>
                <a:t>18 pct.</a:t>
              </a:r>
            </a:p>
            <a:p>
              <a:pPr algn="r"/>
              <a:r>
                <a:rPr lang="da-DK" sz="1100" i="1" dirty="0">
                  <a:solidFill>
                    <a:schemeClr val="accent2">
                      <a:lumMod val="50000"/>
                    </a:schemeClr>
                  </a:solidFill>
                </a:rPr>
                <a:t>Byggeri og anlæg</a:t>
              </a:r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6BECBF44-46F5-C544-B88C-2D5BA877637D}"/>
                </a:ext>
              </a:extLst>
            </p:cNvPr>
            <p:cNvSpPr txBox="1"/>
            <p:nvPr/>
          </p:nvSpPr>
          <p:spPr>
            <a:xfrm>
              <a:off x="9851583" y="3808717"/>
              <a:ext cx="1718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="1" dirty="0">
                  <a:solidFill>
                    <a:schemeClr val="accent2">
                      <a:lumMod val="50000"/>
                    </a:schemeClr>
                  </a:solidFill>
                </a:rPr>
                <a:t>69 pct.</a:t>
              </a:r>
            </a:p>
            <a:p>
              <a:r>
                <a:rPr lang="da-DK" sz="1100" i="1" dirty="0">
                  <a:solidFill>
                    <a:schemeClr val="accent2">
                      <a:lumMod val="50000"/>
                    </a:schemeClr>
                  </a:solidFill>
                </a:rPr>
                <a:t>Indkøb af varer og </a:t>
              </a:r>
            </a:p>
            <a:p>
              <a:r>
                <a:rPr lang="da-DK" sz="1100" i="1" dirty="0">
                  <a:solidFill>
                    <a:schemeClr val="accent2">
                      <a:lumMod val="50000"/>
                    </a:schemeClr>
                  </a:solidFill>
                </a:rPr>
                <a:t>tjenesteydelser</a:t>
              </a:r>
              <a:endParaRPr lang="da-DK" sz="1200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CA1CDF35-7989-BE46-8041-8A9322D818B7}"/>
                </a:ext>
              </a:extLst>
            </p:cNvPr>
            <p:cNvSpPr txBox="1"/>
            <p:nvPr/>
          </p:nvSpPr>
          <p:spPr>
            <a:xfrm>
              <a:off x="3357970" y="2741384"/>
              <a:ext cx="12714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400" b="1" dirty="0">
                  <a:solidFill>
                    <a:schemeClr val="accent2">
                      <a:lumMod val="50000"/>
                    </a:schemeClr>
                  </a:solidFill>
                </a:rPr>
                <a:t>8 pct.</a:t>
              </a:r>
            </a:p>
            <a:p>
              <a:pPr algn="r"/>
              <a:r>
                <a:rPr lang="da-DK" sz="1100" i="1" dirty="0">
                  <a:solidFill>
                    <a:schemeClr val="accent2">
                      <a:lumMod val="50000"/>
                    </a:schemeClr>
                  </a:solidFill>
                </a:rPr>
                <a:t>Transport</a:t>
              </a:r>
            </a:p>
          </p:txBody>
        </p:sp>
        <p:cxnSp>
          <p:nvCxnSpPr>
            <p:cNvPr id="13" name="Vinklet forbindelse 12">
              <a:extLst>
                <a:ext uri="{FF2B5EF4-FFF2-40B4-BE49-F238E27FC236}">
                  <a16:creationId xmlns:a16="http://schemas.microsoft.com/office/drawing/2014/main" id="{9C8EF770-A7F3-5E42-84A8-854E1BDD9501}"/>
                </a:ext>
              </a:extLst>
            </p:cNvPr>
            <p:cNvCxnSpPr>
              <a:stCxn id="8" idx="0"/>
            </p:cNvCxnSpPr>
            <p:nvPr/>
          </p:nvCxnSpPr>
          <p:spPr bwMode="auto">
            <a:xfrm rot="5400000" flipH="1" flipV="1">
              <a:off x="6927902" y="1654539"/>
              <a:ext cx="628820" cy="63932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829B7311-B966-FE44-A3E9-034534AB19CD}"/>
                </a:ext>
              </a:extLst>
            </p:cNvPr>
            <p:cNvCxnSpPr/>
            <p:nvPr/>
          </p:nvCxnSpPr>
          <p:spPr bwMode="auto">
            <a:xfrm flipH="1">
              <a:off x="4212119" y="4124412"/>
              <a:ext cx="7200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Lige forbindelse 14">
              <a:extLst>
                <a:ext uri="{FF2B5EF4-FFF2-40B4-BE49-F238E27FC236}">
                  <a16:creationId xmlns:a16="http://schemas.microsoft.com/office/drawing/2014/main" id="{DC2B03FB-1FB7-8540-BB3F-D1360566FE0F}"/>
                </a:ext>
              </a:extLst>
            </p:cNvPr>
            <p:cNvCxnSpPr/>
            <p:nvPr/>
          </p:nvCxnSpPr>
          <p:spPr bwMode="auto">
            <a:xfrm flipH="1">
              <a:off x="8911441" y="4124412"/>
              <a:ext cx="7200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Vinklet forbindelse 10">
              <a:extLst>
                <a:ext uri="{FF2B5EF4-FFF2-40B4-BE49-F238E27FC236}">
                  <a16:creationId xmlns:a16="http://schemas.microsoft.com/office/drawing/2014/main" id="{B2043796-4846-A04A-9B8F-EBE9BF2322E3}"/>
                </a:ext>
              </a:extLst>
            </p:cNvPr>
            <p:cNvCxnSpPr/>
            <p:nvPr/>
          </p:nvCxnSpPr>
          <p:spPr bwMode="auto">
            <a:xfrm flipH="1" flipV="1">
              <a:off x="4753414" y="3045783"/>
              <a:ext cx="1187107" cy="37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7" name="Billed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59" y="2584421"/>
            <a:ext cx="2207295" cy="917381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47" y="4554057"/>
            <a:ext cx="1723192" cy="961256"/>
          </a:xfrm>
          <a:prstGeom prst="rect">
            <a:avLst/>
          </a:prstGeom>
        </p:spPr>
      </p:pic>
      <p:pic>
        <p:nvPicPr>
          <p:cNvPr id="19" name="Pladsholder til indhold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75" y="987775"/>
            <a:ext cx="1077574" cy="1828199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378" y="4797946"/>
            <a:ext cx="1800200" cy="1084935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583529" y="5937876"/>
            <a:ext cx="42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CO2-fordeling i </a:t>
            </a:r>
            <a:r>
              <a:rPr lang="da-DK" sz="1400" dirty="0" smtClean="0"/>
              <a:t>Region </a:t>
            </a:r>
            <a:r>
              <a:rPr lang="da-DK" sz="1400" dirty="0"/>
              <a:t>Midtjylland (2018)</a:t>
            </a:r>
          </a:p>
        </p:txBody>
      </p:sp>
    </p:spTree>
    <p:extLst>
      <p:ext uri="{BB962C8B-B14F-4D97-AF65-F5344CB8AC3E}">
        <p14:creationId xmlns:p14="http://schemas.microsoft.com/office/powerpoint/2010/main" val="3198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400" i="1" dirty="0">
                <a:solidFill>
                  <a:srgbClr val="E2DED2"/>
                </a:solidFill>
              </a:rPr>
              <a:t>Farver, symboler &amp; </a:t>
            </a:r>
            <a:r>
              <a:rPr lang="da-DK" sz="1400" i="1" dirty="0" smtClean="0">
                <a:solidFill>
                  <a:srgbClr val="E2DED2"/>
                </a:solidFill>
              </a:rPr>
              <a:t>illustrationer</a:t>
            </a:r>
          </a:p>
          <a:p>
            <a:endParaRPr lang="da-DK" sz="1400" i="1" dirty="0">
              <a:solidFill>
                <a:srgbClr val="E2DED2"/>
              </a:solidFill>
            </a:endParaRPr>
          </a:p>
          <a:p>
            <a:r>
              <a:rPr lang="da-DK" sz="1400" dirty="0" smtClean="0">
                <a:solidFill>
                  <a:srgbClr val="E2DED2"/>
                </a:solidFill>
              </a:rPr>
              <a:t>Værktøjskassen </a:t>
            </a:r>
            <a:r>
              <a:rPr lang="da-DK" sz="1400" dirty="0">
                <a:solidFill>
                  <a:srgbClr val="E2DED2"/>
                </a:solidFill>
              </a:rPr>
              <a:t>er skabt med afsæt i Region Midtjyllands designguide og indeholder få og enkle principper for brug af farver, illustrationer og symboler. Ud over disse principper er formidlingen af bæredygtighed i Region Midtjylland kendetegnet ved en høj grad af frihed, herunder i brugen af fotos og video.</a:t>
            </a:r>
          </a:p>
          <a:p>
            <a:endParaRPr lang="da-DK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Grafisk værktøjskasse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68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4585419" y="1724927"/>
            <a:ext cx="6361409" cy="4334849"/>
            <a:chOff x="797548" y="2516418"/>
            <a:chExt cx="5461591" cy="3721688"/>
          </a:xfrm>
        </p:grpSpPr>
        <p:grpSp>
          <p:nvGrpSpPr>
            <p:cNvPr id="37" name="Group 4"/>
            <p:cNvGrpSpPr>
              <a:grpSpLocks noChangeAspect="1"/>
            </p:cNvGrpSpPr>
            <p:nvPr/>
          </p:nvGrpSpPr>
          <p:grpSpPr bwMode="auto">
            <a:xfrm>
              <a:off x="805622" y="2516418"/>
              <a:ext cx="5453517" cy="3721688"/>
              <a:chOff x="1833" y="1404"/>
              <a:chExt cx="3593" cy="2452"/>
            </a:xfrm>
          </p:grpSpPr>
          <p:sp>
            <p:nvSpPr>
              <p:cNvPr id="3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33" y="1404"/>
                <a:ext cx="3593" cy="2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1854" y="3413"/>
                <a:ext cx="3200" cy="441"/>
              </a:xfrm>
              <a:custGeom>
                <a:avLst/>
                <a:gdLst>
                  <a:gd name="T0" fmla="*/ 1110 w 3200"/>
                  <a:gd name="T1" fmla="*/ 161 h 441"/>
                  <a:gd name="T2" fmla="*/ 1070 w 3200"/>
                  <a:gd name="T3" fmla="*/ 251 h 441"/>
                  <a:gd name="T4" fmla="*/ 947 w 3200"/>
                  <a:gd name="T5" fmla="*/ 261 h 441"/>
                  <a:gd name="T6" fmla="*/ 945 w 3200"/>
                  <a:gd name="T7" fmla="*/ 211 h 441"/>
                  <a:gd name="T8" fmla="*/ 708 w 3200"/>
                  <a:gd name="T9" fmla="*/ 152 h 441"/>
                  <a:gd name="T10" fmla="*/ 471 w 3200"/>
                  <a:gd name="T11" fmla="*/ 135 h 441"/>
                  <a:gd name="T12" fmla="*/ 112 w 3200"/>
                  <a:gd name="T13" fmla="*/ 180 h 441"/>
                  <a:gd name="T14" fmla="*/ 0 w 3200"/>
                  <a:gd name="T15" fmla="*/ 279 h 441"/>
                  <a:gd name="T16" fmla="*/ 123 w 3200"/>
                  <a:gd name="T17" fmla="*/ 367 h 441"/>
                  <a:gd name="T18" fmla="*/ 464 w 3200"/>
                  <a:gd name="T19" fmla="*/ 381 h 441"/>
                  <a:gd name="T20" fmla="*/ 1092 w 3200"/>
                  <a:gd name="T21" fmla="*/ 296 h 441"/>
                  <a:gd name="T22" fmla="*/ 1617 w 3200"/>
                  <a:gd name="T23" fmla="*/ 370 h 441"/>
                  <a:gd name="T24" fmla="*/ 2265 w 3200"/>
                  <a:gd name="T25" fmla="*/ 370 h 441"/>
                  <a:gd name="T26" fmla="*/ 2616 w 3200"/>
                  <a:gd name="T27" fmla="*/ 441 h 441"/>
                  <a:gd name="T28" fmla="*/ 3068 w 3200"/>
                  <a:gd name="T29" fmla="*/ 429 h 441"/>
                  <a:gd name="T30" fmla="*/ 3200 w 3200"/>
                  <a:gd name="T31" fmla="*/ 291 h 441"/>
                  <a:gd name="T32" fmla="*/ 3035 w 3200"/>
                  <a:gd name="T33" fmla="*/ 192 h 441"/>
                  <a:gd name="T34" fmla="*/ 2715 w 3200"/>
                  <a:gd name="T35" fmla="*/ 175 h 441"/>
                  <a:gd name="T36" fmla="*/ 2355 w 3200"/>
                  <a:gd name="T37" fmla="*/ 175 h 441"/>
                  <a:gd name="T38" fmla="*/ 2036 w 3200"/>
                  <a:gd name="T39" fmla="*/ 90 h 441"/>
                  <a:gd name="T40" fmla="*/ 1913 w 3200"/>
                  <a:gd name="T41" fmla="*/ 0 h 441"/>
                  <a:gd name="T42" fmla="*/ 1532 w 3200"/>
                  <a:gd name="T43" fmla="*/ 0 h 441"/>
                  <a:gd name="T44" fmla="*/ 1264 w 3200"/>
                  <a:gd name="T45" fmla="*/ 71 h 441"/>
                  <a:gd name="T46" fmla="*/ 1110 w 3200"/>
                  <a:gd name="T47" fmla="*/ 16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00" h="441">
                    <a:moveTo>
                      <a:pt x="1110" y="161"/>
                    </a:moveTo>
                    <a:lnTo>
                      <a:pt x="1070" y="251"/>
                    </a:lnTo>
                    <a:lnTo>
                      <a:pt x="947" y="261"/>
                    </a:lnTo>
                    <a:lnTo>
                      <a:pt x="945" y="211"/>
                    </a:lnTo>
                    <a:lnTo>
                      <a:pt x="708" y="152"/>
                    </a:lnTo>
                    <a:lnTo>
                      <a:pt x="471" y="135"/>
                    </a:lnTo>
                    <a:lnTo>
                      <a:pt x="112" y="180"/>
                    </a:lnTo>
                    <a:lnTo>
                      <a:pt x="0" y="279"/>
                    </a:lnTo>
                    <a:lnTo>
                      <a:pt x="123" y="367"/>
                    </a:lnTo>
                    <a:lnTo>
                      <a:pt x="464" y="381"/>
                    </a:lnTo>
                    <a:lnTo>
                      <a:pt x="1092" y="296"/>
                    </a:lnTo>
                    <a:lnTo>
                      <a:pt x="1617" y="370"/>
                    </a:lnTo>
                    <a:lnTo>
                      <a:pt x="2265" y="370"/>
                    </a:lnTo>
                    <a:lnTo>
                      <a:pt x="2616" y="441"/>
                    </a:lnTo>
                    <a:lnTo>
                      <a:pt x="3068" y="429"/>
                    </a:lnTo>
                    <a:lnTo>
                      <a:pt x="3200" y="291"/>
                    </a:lnTo>
                    <a:lnTo>
                      <a:pt x="3035" y="192"/>
                    </a:lnTo>
                    <a:lnTo>
                      <a:pt x="2715" y="175"/>
                    </a:lnTo>
                    <a:lnTo>
                      <a:pt x="2355" y="175"/>
                    </a:lnTo>
                    <a:lnTo>
                      <a:pt x="2036" y="90"/>
                    </a:lnTo>
                    <a:lnTo>
                      <a:pt x="1913" y="0"/>
                    </a:lnTo>
                    <a:lnTo>
                      <a:pt x="1532" y="0"/>
                    </a:lnTo>
                    <a:lnTo>
                      <a:pt x="1264" y="71"/>
                    </a:lnTo>
                    <a:lnTo>
                      <a:pt x="1110" y="161"/>
                    </a:lnTo>
                    <a:close/>
                  </a:path>
                </a:pathLst>
              </a:custGeom>
              <a:solidFill>
                <a:srgbClr val="00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2396" y="3411"/>
                <a:ext cx="526" cy="149"/>
              </a:xfrm>
              <a:custGeom>
                <a:avLst/>
                <a:gdLst>
                  <a:gd name="T0" fmla="*/ 526 w 526"/>
                  <a:gd name="T1" fmla="*/ 99 h 149"/>
                  <a:gd name="T2" fmla="*/ 403 w 526"/>
                  <a:gd name="T3" fmla="*/ 37 h 149"/>
                  <a:gd name="T4" fmla="*/ 93 w 526"/>
                  <a:gd name="T5" fmla="*/ 0 h 149"/>
                  <a:gd name="T6" fmla="*/ 0 w 526"/>
                  <a:gd name="T7" fmla="*/ 47 h 149"/>
                  <a:gd name="T8" fmla="*/ 176 w 526"/>
                  <a:gd name="T9" fmla="*/ 113 h 149"/>
                  <a:gd name="T10" fmla="*/ 445 w 526"/>
                  <a:gd name="T11" fmla="*/ 149 h 149"/>
                  <a:gd name="T12" fmla="*/ 526 w 526"/>
                  <a:gd name="T13" fmla="*/ 9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6" h="149">
                    <a:moveTo>
                      <a:pt x="526" y="99"/>
                    </a:moveTo>
                    <a:lnTo>
                      <a:pt x="403" y="37"/>
                    </a:lnTo>
                    <a:lnTo>
                      <a:pt x="93" y="0"/>
                    </a:lnTo>
                    <a:lnTo>
                      <a:pt x="0" y="47"/>
                    </a:lnTo>
                    <a:lnTo>
                      <a:pt x="176" y="113"/>
                    </a:lnTo>
                    <a:lnTo>
                      <a:pt x="445" y="149"/>
                    </a:lnTo>
                    <a:lnTo>
                      <a:pt x="526" y="99"/>
                    </a:lnTo>
                    <a:close/>
                  </a:path>
                </a:pathLst>
              </a:custGeom>
              <a:solidFill>
                <a:srgbClr val="00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1" name="Freeform 7"/>
              <p:cNvSpPr>
                <a:spLocks/>
              </p:cNvSpPr>
              <p:nvPr/>
            </p:nvSpPr>
            <p:spPr bwMode="auto">
              <a:xfrm>
                <a:off x="2673" y="3335"/>
                <a:ext cx="445" cy="128"/>
              </a:xfrm>
              <a:custGeom>
                <a:avLst/>
                <a:gdLst>
                  <a:gd name="T0" fmla="*/ 341 w 445"/>
                  <a:gd name="T1" fmla="*/ 128 h 128"/>
                  <a:gd name="T2" fmla="*/ 445 w 445"/>
                  <a:gd name="T3" fmla="*/ 99 h 128"/>
                  <a:gd name="T4" fmla="*/ 310 w 445"/>
                  <a:gd name="T5" fmla="*/ 35 h 128"/>
                  <a:gd name="T6" fmla="*/ 126 w 445"/>
                  <a:gd name="T7" fmla="*/ 0 h 128"/>
                  <a:gd name="T8" fmla="*/ 0 w 445"/>
                  <a:gd name="T9" fmla="*/ 28 h 128"/>
                  <a:gd name="T10" fmla="*/ 157 w 445"/>
                  <a:gd name="T11" fmla="*/ 83 h 128"/>
                  <a:gd name="T12" fmla="*/ 341 w 445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5" h="128">
                    <a:moveTo>
                      <a:pt x="341" y="128"/>
                    </a:moveTo>
                    <a:lnTo>
                      <a:pt x="445" y="99"/>
                    </a:lnTo>
                    <a:lnTo>
                      <a:pt x="310" y="35"/>
                    </a:lnTo>
                    <a:lnTo>
                      <a:pt x="126" y="0"/>
                    </a:lnTo>
                    <a:lnTo>
                      <a:pt x="0" y="28"/>
                    </a:lnTo>
                    <a:lnTo>
                      <a:pt x="157" y="83"/>
                    </a:lnTo>
                    <a:lnTo>
                      <a:pt x="341" y="128"/>
                    </a:lnTo>
                    <a:close/>
                  </a:path>
                </a:pathLst>
              </a:custGeom>
              <a:solidFill>
                <a:srgbClr val="00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2" name="Freeform 8"/>
              <p:cNvSpPr>
                <a:spLocks/>
              </p:cNvSpPr>
              <p:nvPr/>
            </p:nvSpPr>
            <p:spPr bwMode="auto">
              <a:xfrm>
                <a:off x="3014" y="3321"/>
                <a:ext cx="289" cy="92"/>
              </a:xfrm>
              <a:custGeom>
                <a:avLst/>
                <a:gdLst>
                  <a:gd name="T0" fmla="*/ 133 w 289"/>
                  <a:gd name="T1" fmla="*/ 0 h 92"/>
                  <a:gd name="T2" fmla="*/ 0 w 289"/>
                  <a:gd name="T3" fmla="*/ 0 h 92"/>
                  <a:gd name="T4" fmla="*/ 40 w 289"/>
                  <a:gd name="T5" fmla="*/ 40 h 92"/>
                  <a:gd name="T6" fmla="*/ 166 w 289"/>
                  <a:gd name="T7" fmla="*/ 92 h 92"/>
                  <a:gd name="T8" fmla="*/ 289 w 289"/>
                  <a:gd name="T9" fmla="*/ 66 h 92"/>
                  <a:gd name="T10" fmla="*/ 133 w 289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9" h="92">
                    <a:moveTo>
                      <a:pt x="133" y="0"/>
                    </a:moveTo>
                    <a:lnTo>
                      <a:pt x="0" y="0"/>
                    </a:lnTo>
                    <a:lnTo>
                      <a:pt x="40" y="40"/>
                    </a:lnTo>
                    <a:lnTo>
                      <a:pt x="166" y="92"/>
                    </a:lnTo>
                    <a:lnTo>
                      <a:pt x="289" y="66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3322" y="3304"/>
                <a:ext cx="206" cy="83"/>
              </a:xfrm>
              <a:custGeom>
                <a:avLst/>
                <a:gdLst>
                  <a:gd name="T0" fmla="*/ 0 w 206"/>
                  <a:gd name="T1" fmla="*/ 54 h 83"/>
                  <a:gd name="T2" fmla="*/ 83 w 206"/>
                  <a:gd name="T3" fmla="*/ 83 h 83"/>
                  <a:gd name="T4" fmla="*/ 206 w 206"/>
                  <a:gd name="T5" fmla="*/ 71 h 83"/>
                  <a:gd name="T6" fmla="*/ 206 w 206"/>
                  <a:gd name="T7" fmla="*/ 14 h 83"/>
                  <a:gd name="T8" fmla="*/ 31 w 206"/>
                  <a:gd name="T9" fmla="*/ 0 h 83"/>
                  <a:gd name="T10" fmla="*/ 0 w 206"/>
                  <a:gd name="T11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83">
                    <a:moveTo>
                      <a:pt x="0" y="54"/>
                    </a:moveTo>
                    <a:lnTo>
                      <a:pt x="83" y="83"/>
                    </a:lnTo>
                    <a:lnTo>
                      <a:pt x="206" y="71"/>
                    </a:lnTo>
                    <a:lnTo>
                      <a:pt x="206" y="14"/>
                    </a:lnTo>
                    <a:lnTo>
                      <a:pt x="31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4" name="Freeform 10"/>
              <p:cNvSpPr>
                <a:spLocks/>
              </p:cNvSpPr>
              <p:nvPr/>
            </p:nvSpPr>
            <p:spPr bwMode="auto">
              <a:xfrm>
                <a:off x="1854" y="3413"/>
                <a:ext cx="3200" cy="441"/>
              </a:xfrm>
              <a:custGeom>
                <a:avLst/>
                <a:gdLst>
                  <a:gd name="T0" fmla="*/ 1110 w 3200"/>
                  <a:gd name="T1" fmla="*/ 161 h 441"/>
                  <a:gd name="T2" fmla="*/ 1070 w 3200"/>
                  <a:gd name="T3" fmla="*/ 251 h 441"/>
                  <a:gd name="T4" fmla="*/ 947 w 3200"/>
                  <a:gd name="T5" fmla="*/ 261 h 441"/>
                  <a:gd name="T6" fmla="*/ 945 w 3200"/>
                  <a:gd name="T7" fmla="*/ 211 h 441"/>
                  <a:gd name="T8" fmla="*/ 708 w 3200"/>
                  <a:gd name="T9" fmla="*/ 152 h 441"/>
                  <a:gd name="T10" fmla="*/ 471 w 3200"/>
                  <a:gd name="T11" fmla="*/ 135 h 441"/>
                  <a:gd name="T12" fmla="*/ 112 w 3200"/>
                  <a:gd name="T13" fmla="*/ 180 h 441"/>
                  <a:gd name="T14" fmla="*/ 0 w 3200"/>
                  <a:gd name="T15" fmla="*/ 279 h 441"/>
                  <a:gd name="T16" fmla="*/ 123 w 3200"/>
                  <a:gd name="T17" fmla="*/ 367 h 441"/>
                  <a:gd name="T18" fmla="*/ 464 w 3200"/>
                  <a:gd name="T19" fmla="*/ 381 h 441"/>
                  <a:gd name="T20" fmla="*/ 1092 w 3200"/>
                  <a:gd name="T21" fmla="*/ 296 h 441"/>
                  <a:gd name="T22" fmla="*/ 1617 w 3200"/>
                  <a:gd name="T23" fmla="*/ 370 h 441"/>
                  <a:gd name="T24" fmla="*/ 2265 w 3200"/>
                  <a:gd name="T25" fmla="*/ 370 h 441"/>
                  <a:gd name="T26" fmla="*/ 2616 w 3200"/>
                  <a:gd name="T27" fmla="*/ 441 h 441"/>
                  <a:gd name="T28" fmla="*/ 3068 w 3200"/>
                  <a:gd name="T29" fmla="*/ 429 h 441"/>
                  <a:gd name="T30" fmla="*/ 3200 w 3200"/>
                  <a:gd name="T31" fmla="*/ 291 h 441"/>
                  <a:gd name="T32" fmla="*/ 3035 w 3200"/>
                  <a:gd name="T33" fmla="*/ 192 h 441"/>
                  <a:gd name="T34" fmla="*/ 2715 w 3200"/>
                  <a:gd name="T35" fmla="*/ 175 h 441"/>
                  <a:gd name="T36" fmla="*/ 2355 w 3200"/>
                  <a:gd name="T37" fmla="*/ 175 h 441"/>
                  <a:gd name="T38" fmla="*/ 2036 w 3200"/>
                  <a:gd name="T39" fmla="*/ 90 h 441"/>
                  <a:gd name="T40" fmla="*/ 1913 w 3200"/>
                  <a:gd name="T41" fmla="*/ 0 h 441"/>
                  <a:gd name="T42" fmla="*/ 1532 w 3200"/>
                  <a:gd name="T43" fmla="*/ 0 h 441"/>
                  <a:gd name="T44" fmla="*/ 1264 w 3200"/>
                  <a:gd name="T45" fmla="*/ 71 h 441"/>
                  <a:gd name="T46" fmla="*/ 1110 w 3200"/>
                  <a:gd name="T47" fmla="*/ 16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00" h="441">
                    <a:moveTo>
                      <a:pt x="1110" y="161"/>
                    </a:moveTo>
                    <a:lnTo>
                      <a:pt x="1070" y="251"/>
                    </a:lnTo>
                    <a:lnTo>
                      <a:pt x="947" y="261"/>
                    </a:lnTo>
                    <a:lnTo>
                      <a:pt x="945" y="211"/>
                    </a:lnTo>
                    <a:lnTo>
                      <a:pt x="708" y="152"/>
                    </a:lnTo>
                    <a:lnTo>
                      <a:pt x="471" y="135"/>
                    </a:lnTo>
                    <a:lnTo>
                      <a:pt x="112" y="180"/>
                    </a:lnTo>
                    <a:lnTo>
                      <a:pt x="0" y="279"/>
                    </a:lnTo>
                    <a:lnTo>
                      <a:pt x="123" y="367"/>
                    </a:lnTo>
                    <a:lnTo>
                      <a:pt x="464" y="381"/>
                    </a:lnTo>
                    <a:lnTo>
                      <a:pt x="1092" y="296"/>
                    </a:lnTo>
                    <a:lnTo>
                      <a:pt x="1617" y="370"/>
                    </a:lnTo>
                    <a:lnTo>
                      <a:pt x="2265" y="370"/>
                    </a:lnTo>
                    <a:lnTo>
                      <a:pt x="2616" y="441"/>
                    </a:lnTo>
                    <a:lnTo>
                      <a:pt x="3068" y="429"/>
                    </a:lnTo>
                    <a:lnTo>
                      <a:pt x="3200" y="291"/>
                    </a:lnTo>
                    <a:lnTo>
                      <a:pt x="3035" y="192"/>
                    </a:lnTo>
                    <a:lnTo>
                      <a:pt x="2715" y="175"/>
                    </a:lnTo>
                    <a:lnTo>
                      <a:pt x="2355" y="175"/>
                    </a:lnTo>
                    <a:lnTo>
                      <a:pt x="2036" y="90"/>
                    </a:lnTo>
                    <a:lnTo>
                      <a:pt x="1913" y="0"/>
                    </a:lnTo>
                    <a:lnTo>
                      <a:pt x="1532" y="0"/>
                    </a:lnTo>
                    <a:lnTo>
                      <a:pt x="1264" y="71"/>
                    </a:lnTo>
                    <a:lnTo>
                      <a:pt x="1110" y="161"/>
                    </a:lnTo>
                    <a:close/>
                  </a:path>
                </a:pathLst>
              </a:custGeom>
              <a:solidFill>
                <a:srgbClr val="00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>
                <a:off x="2396" y="3411"/>
                <a:ext cx="526" cy="149"/>
              </a:xfrm>
              <a:custGeom>
                <a:avLst/>
                <a:gdLst>
                  <a:gd name="T0" fmla="*/ 526 w 526"/>
                  <a:gd name="T1" fmla="*/ 99 h 149"/>
                  <a:gd name="T2" fmla="*/ 403 w 526"/>
                  <a:gd name="T3" fmla="*/ 37 h 149"/>
                  <a:gd name="T4" fmla="*/ 93 w 526"/>
                  <a:gd name="T5" fmla="*/ 0 h 149"/>
                  <a:gd name="T6" fmla="*/ 0 w 526"/>
                  <a:gd name="T7" fmla="*/ 47 h 149"/>
                  <a:gd name="T8" fmla="*/ 176 w 526"/>
                  <a:gd name="T9" fmla="*/ 113 h 149"/>
                  <a:gd name="T10" fmla="*/ 445 w 526"/>
                  <a:gd name="T11" fmla="*/ 149 h 149"/>
                  <a:gd name="T12" fmla="*/ 526 w 526"/>
                  <a:gd name="T13" fmla="*/ 9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6" h="149">
                    <a:moveTo>
                      <a:pt x="526" y="99"/>
                    </a:moveTo>
                    <a:lnTo>
                      <a:pt x="403" y="37"/>
                    </a:lnTo>
                    <a:lnTo>
                      <a:pt x="93" y="0"/>
                    </a:lnTo>
                    <a:lnTo>
                      <a:pt x="0" y="47"/>
                    </a:lnTo>
                    <a:lnTo>
                      <a:pt x="176" y="113"/>
                    </a:lnTo>
                    <a:lnTo>
                      <a:pt x="445" y="149"/>
                    </a:lnTo>
                    <a:lnTo>
                      <a:pt x="526" y="99"/>
                    </a:lnTo>
                    <a:close/>
                  </a:path>
                </a:pathLst>
              </a:custGeom>
              <a:solidFill>
                <a:srgbClr val="00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6" name="Freeform 12"/>
              <p:cNvSpPr>
                <a:spLocks/>
              </p:cNvSpPr>
              <p:nvPr/>
            </p:nvSpPr>
            <p:spPr bwMode="auto">
              <a:xfrm>
                <a:off x="2673" y="3335"/>
                <a:ext cx="445" cy="128"/>
              </a:xfrm>
              <a:custGeom>
                <a:avLst/>
                <a:gdLst>
                  <a:gd name="T0" fmla="*/ 341 w 445"/>
                  <a:gd name="T1" fmla="*/ 128 h 128"/>
                  <a:gd name="T2" fmla="*/ 445 w 445"/>
                  <a:gd name="T3" fmla="*/ 99 h 128"/>
                  <a:gd name="T4" fmla="*/ 310 w 445"/>
                  <a:gd name="T5" fmla="*/ 35 h 128"/>
                  <a:gd name="T6" fmla="*/ 126 w 445"/>
                  <a:gd name="T7" fmla="*/ 0 h 128"/>
                  <a:gd name="T8" fmla="*/ 0 w 445"/>
                  <a:gd name="T9" fmla="*/ 28 h 128"/>
                  <a:gd name="T10" fmla="*/ 157 w 445"/>
                  <a:gd name="T11" fmla="*/ 83 h 128"/>
                  <a:gd name="T12" fmla="*/ 341 w 445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5" h="128">
                    <a:moveTo>
                      <a:pt x="341" y="128"/>
                    </a:moveTo>
                    <a:lnTo>
                      <a:pt x="445" y="99"/>
                    </a:lnTo>
                    <a:lnTo>
                      <a:pt x="310" y="35"/>
                    </a:lnTo>
                    <a:lnTo>
                      <a:pt x="126" y="0"/>
                    </a:lnTo>
                    <a:lnTo>
                      <a:pt x="0" y="28"/>
                    </a:lnTo>
                    <a:lnTo>
                      <a:pt x="157" y="83"/>
                    </a:lnTo>
                    <a:lnTo>
                      <a:pt x="341" y="128"/>
                    </a:lnTo>
                    <a:close/>
                  </a:path>
                </a:pathLst>
              </a:custGeom>
              <a:solidFill>
                <a:srgbClr val="00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3014" y="3321"/>
                <a:ext cx="289" cy="92"/>
              </a:xfrm>
              <a:custGeom>
                <a:avLst/>
                <a:gdLst>
                  <a:gd name="T0" fmla="*/ 133 w 289"/>
                  <a:gd name="T1" fmla="*/ 0 h 92"/>
                  <a:gd name="T2" fmla="*/ 0 w 289"/>
                  <a:gd name="T3" fmla="*/ 0 h 92"/>
                  <a:gd name="T4" fmla="*/ 40 w 289"/>
                  <a:gd name="T5" fmla="*/ 40 h 92"/>
                  <a:gd name="T6" fmla="*/ 166 w 289"/>
                  <a:gd name="T7" fmla="*/ 92 h 92"/>
                  <a:gd name="T8" fmla="*/ 289 w 289"/>
                  <a:gd name="T9" fmla="*/ 66 h 92"/>
                  <a:gd name="T10" fmla="*/ 133 w 289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9" h="92">
                    <a:moveTo>
                      <a:pt x="133" y="0"/>
                    </a:moveTo>
                    <a:lnTo>
                      <a:pt x="0" y="0"/>
                    </a:lnTo>
                    <a:lnTo>
                      <a:pt x="40" y="40"/>
                    </a:lnTo>
                    <a:lnTo>
                      <a:pt x="166" y="92"/>
                    </a:lnTo>
                    <a:lnTo>
                      <a:pt x="289" y="66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8" name="Freeform 14"/>
              <p:cNvSpPr>
                <a:spLocks/>
              </p:cNvSpPr>
              <p:nvPr/>
            </p:nvSpPr>
            <p:spPr bwMode="auto">
              <a:xfrm>
                <a:off x="3322" y="3304"/>
                <a:ext cx="206" cy="83"/>
              </a:xfrm>
              <a:custGeom>
                <a:avLst/>
                <a:gdLst>
                  <a:gd name="T0" fmla="*/ 0 w 206"/>
                  <a:gd name="T1" fmla="*/ 54 h 83"/>
                  <a:gd name="T2" fmla="*/ 83 w 206"/>
                  <a:gd name="T3" fmla="*/ 83 h 83"/>
                  <a:gd name="T4" fmla="*/ 206 w 206"/>
                  <a:gd name="T5" fmla="*/ 71 h 83"/>
                  <a:gd name="T6" fmla="*/ 206 w 206"/>
                  <a:gd name="T7" fmla="*/ 14 h 83"/>
                  <a:gd name="T8" fmla="*/ 31 w 206"/>
                  <a:gd name="T9" fmla="*/ 0 h 83"/>
                  <a:gd name="T10" fmla="*/ 0 w 206"/>
                  <a:gd name="T11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83">
                    <a:moveTo>
                      <a:pt x="0" y="54"/>
                    </a:moveTo>
                    <a:lnTo>
                      <a:pt x="83" y="83"/>
                    </a:lnTo>
                    <a:lnTo>
                      <a:pt x="206" y="71"/>
                    </a:lnTo>
                    <a:lnTo>
                      <a:pt x="206" y="14"/>
                    </a:lnTo>
                    <a:lnTo>
                      <a:pt x="31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49" name="Line 15"/>
              <p:cNvSpPr>
                <a:spLocks noChangeShapeType="1"/>
              </p:cNvSpPr>
              <p:nvPr/>
            </p:nvSpPr>
            <p:spPr bwMode="auto">
              <a:xfrm flipV="1">
                <a:off x="2252" y="3020"/>
                <a:ext cx="0" cy="367"/>
              </a:xfrm>
              <a:prstGeom prst="line">
                <a:avLst/>
              </a:prstGeom>
              <a:noFill/>
              <a:ln w="63500" cap="flat">
                <a:solidFill>
                  <a:srgbClr val="1333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 flipV="1">
                <a:off x="3137" y="3020"/>
                <a:ext cx="0" cy="163"/>
              </a:xfrm>
              <a:prstGeom prst="line">
                <a:avLst/>
              </a:prstGeom>
              <a:noFill/>
              <a:ln w="63500" cap="flat">
                <a:solidFill>
                  <a:srgbClr val="E9B8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1" name="Line 17"/>
              <p:cNvSpPr>
                <a:spLocks noChangeShapeType="1"/>
              </p:cNvSpPr>
              <p:nvPr/>
            </p:nvSpPr>
            <p:spPr bwMode="auto">
              <a:xfrm flipV="1">
                <a:off x="4798" y="3357"/>
                <a:ext cx="0" cy="102"/>
              </a:xfrm>
              <a:prstGeom prst="line">
                <a:avLst/>
              </a:prstGeom>
              <a:noFill/>
              <a:ln w="63500" cap="flat">
                <a:solidFill>
                  <a:srgbClr val="4AACD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2" name="Line 27"/>
              <p:cNvSpPr>
                <a:spLocks noChangeShapeType="1"/>
              </p:cNvSpPr>
              <p:nvPr/>
            </p:nvSpPr>
            <p:spPr bwMode="auto">
              <a:xfrm flipV="1">
                <a:off x="3991" y="1982"/>
                <a:ext cx="0" cy="1405"/>
              </a:xfrm>
              <a:prstGeom prst="line">
                <a:avLst/>
              </a:prstGeom>
              <a:noFill/>
              <a:ln w="63500" cap="flat">
                <a:solidFill>
                  <a:srgbClr val="3D9C6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sp>
          <p:nvSpPr>
            <p:cNvPr id="53" name="Tekstfelt 52">
              <a:extLst>
                <a:ext uri="{FF2B5EF4-FFF2-40B4-BE49-F238E27FC236}">
                  <a16:creationId xmlns:a16="http://schemas.microsoft.com/office/drawing/2014/main" id="{33481F61-357E-CA4F-ABD5-ECD45B3ED56A}"/>
                </a:ext>
              </a:extLst>
            </p:cNvPr>
            <p:cNvSpPr txBox="1"/>
            <p:nvPr/>
          </p:nvSpPr>
          <p:spPr>
            <a:xfrm>
              <a:off x="4448063" y="5048642"/>
              <a:ext cx="17898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b="1" dirty="0">
                  <a:solidFill>
                    <a:schemeClr val="accent2">
                      <a:lumMod val="50000"/>
                    </a:schemeClr>
                  </a:solidFill>
                </a:rPr>
                <a:t>5 pct.</a:t>
              </a:r>
            </a:p>
            <a:p>
              <a:pPr algn="ctr"/>
              <a:r>
                <a:rPr lang="da-DK" sz="1100" i="1" dirty="0">
                  <a:solidFill>
                    <a:schemeClr val="accent2">
                      <a:lumMod val="50000"/>
                    </a:schemeClr>
                  </a:solidFill>
                </a:rPr>
                <a:t>Energiforbrug</a:t>
              </a:r>
              <a:endParaRPr lang="da-DK" sz="1200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4" name="Tekstfelt 53">
              <a:extLst>
                <a:ext uri="{FF2B5EF4-FFF2-40B4-BE49-F238E27FC236}">
                  <a16:creationId xmlns:a16="http://schemas.microsoft.com/office/drawing/2014/main" id="{69B3EFC6-7FFA-004A-BC40-054CA30A8CAD}"/>
                </a:ext>
              </a:extLst>
            </p:cNvPr>
            <p:cNvSpPr txBox="1"/>
            <p:nvPr/>
          </p:nvSpPr>
          <p:spPr>
            <a:xfrm>
              <a:off x="797548" y="4505675"/>
              <a:ext cx="1304908" cy="46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b="1" dirty="0">
                  <a:solidFill>
                    <a:schemeClr val="accent2">
                      <a:lumMod val="50000"/>
                    </a:schemeClr>
                  </a:solidFill>
                </a:rPr>
                <a:t>18 pct.</a:t>
              </a:r>
            </a:p>
            <a:p>
              <a:pPr algn="ctr"/>
              <a:r>
                <a:rPr lang="da-DK" sz="1100" i="1" dirty="0">
                  <a:solidFill>
                    <a:schemeClr val="accent2">
                      <a:lumMod val="50000"/>
                    </a:schemeClr>
                  </a:solidFill>
                </a:rPr>
                <a:t>Byggeri og anlæg</a:t>
              </a:r>
            </a:p>
          </p:txBody>
        </p:sp>
        <p:sp>
          <p:nvSpPr>
            <p:cNvPr id="55" name="Tekstfelt 54">
              <a:extLst>
                <a:ext uri="{FF2B5EF4-FFF2-40B4-BE49-F238E27FC236}">
                  <a16:creationId xmlns:a16="http://schemas.microsoft.com/office/drawing/2014/main" id="{6BECBF44-46F5-C544-B88C-2D5BA877637D}"/>
                </a:ext>
              </a:extLst>
            </p:cNvPr>
            <p:cNvSpPr txBox="1"/>
            <p:nvPr/>
          </p:nvSpPr>
          <p:spPr>
            <a:xfrm>
              <a:off x="3285869" y="2774645"/>
              <a:ext cx="1653787" cy="46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b="1" dirty="0">
                  <a:solidFill>
                    <a:schemeClr val="accent2">
                      <a:lumMod val="50000"/>
                    </a:schemeClr>
                  </a:solidFill>
                </a:rPr>
                <a:t>69 pct.</a:t>
              </a:r>
            </a:p>
            <a:p>
              <a:pPr algn="ctr"/>
              <a:r>
                <a:rPr lang="da-DK" sz="1100" i="1" dirty="0">
                  <a:solidFill>
                    <a:schemeClr val="accent2">
                      <a:lumMod val="50000"/>
                    </a:schemeClr>
                  </a:solidFill>
                </a:rPr>
                <a:t>Indkøb af varer og </a:t>
              </a:r>
            </a:p>
            <a:p>
              <a:pPr algn="ctr"/>
              <a:r>
                <a:rPr lang="da-DK" sz="1100" i="1" dirty="0">
                  <a:solidFill>
                    <a:schemeClr val="accent2">
                      <a:lumMod val="50000"/>
                    </a:schemeClr>
                  </a:solidFill>
                </a:rPr>
                <a:t>tjenesteydelser</a:t>
              </a:r>
              <a:endParaRPr lang="da-DK" sz="1200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6" name="Tekstfelt 55">
              <a:extLst>
                <a:ext uri="{FF2B5EF4-FFF2-40B4-BE49-F238E27FC236}">
                  <a16:creationId xmlns:a16="http://schemas.microsoft.com/office/drawing/2014/main" id="{CA1CDF35-7989-BE46-8041-8A9322D818B7}"/>
                </a:ext>
              </a:extLst>
            </p:cNvPr>
            <p:cNvSpPr txBox="1"/>
            <p:nvPr/>
          </p:nvSpPr>
          <p:spPr>
            <a:xfrm>
              <a:off x="2264943" y="4536535"/>
              <a:ext cx="1024332" cy="46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b="1" dirty="0">
                  <a:solidFill>
                    <a:schemeClr val="accent2">
                      <a:lumMod val="50000"/>
                    </a:schemeClr>
                  </a:solidFill>
                </a:rPr>
                <a:t>8 pct.</a:t>
              </a:r>
            </a:p>
            <a:p>
              <a:pPr algn="ctr"/>
              <a:r>
                <a:rPr lang="da-DK" sz="1100" i="1" dirty="0">
                  <a:solidFill>
                    <a:schemeClr val="accent2">
                      <a:lumMod val="50000"/>
                    </a:schemeClr>
                  </a:solidFill>
                </a:rPr>
                <a:t>Transport</a:t>
              </a:r>
            </a:p>
          </p:txBody>
        </p:sp>
      </p:grpSp>
      <p:sp>
        <p:nvSpPr>
          <p:cNvPr id="25" name="Titel 3"/>
          <p:cNvSpPr txBox="1">
            <a:spLocks/>
          </p:cNvSpPr>
          <p:nvPr/>
        </p:nvSpPr>
        <p:spPr bwMode="auto">
          <a:xfrm>
            <a:off x="872587" y="13404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rgbClr val="113F4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kern="0" dirty="0" smtClean="0"/>
              <a:t>Illustrationer</a:t>
            </a:r>
            <a:br>
              <a:rPr lang="da-DK" kern="0" dirty="0" smtClean="0"/>
            </a:br>
            <a:endParaRPr lang="da-DK" b="0" kern="0" dirty="0"/>
          </a:p>
        </p:txBody>
      </p:sp>
      <p:grpSp>
        <p:nvGrpSpPr>
          <p:cNvPr id="27" name="Group 43"/>
          <p:cNvGrpSpPr>
            <a:grpSpLocks noChangeAspect="1"/>
          </p:cNvGrpSpPr>
          <p:nvPr/>
        </p:nvGrpSpPr>
        <p:grpSpPr bwMode="auto">
          <a:xfrm rot="4191868">
            <a:off x="2168565" y="2144474"/>
            <a:ext cx="993595" cy="1834637"/>
            <a:chOff x="3219" y="1070"/>
            <a:chExt cx="1244" cy="2297"/>
          </a:xfrm>
        </p:grpSpPr>
        <p:sp>
          <p:nvSpPr>
            <p:cNvPr id="28" name="Freeform 44"/>
            <p:cNvSpPr>
              <a:spLocks/>
            </p:cNvSpPr>
            <p:nvPr/>
          </p:nvSpPr>
          <p:spPr bwMode="auto">
            <a:xfrm>
              <a:off x="3219" y="1184"/>
              <a:ext cx="1244" cy="2183"/>
            </a:xfrm>
            <a:custGeom>
              <a:avLst/>
              <a:gdLst>
                <a:gd name="T0" fmla="*/ 730 w 1244"/>
                <a:gd name="T1" fmla="*/ 0 h 2183"/>
                <a:gd name="T2" fmla="*/ 650 w 1244"/>
                <a:gd name="T3" fmla="*/ 55 h 2183"/>
                <a:gd name="T4" fmla="*/ 678 w 1244"/>
                <a:gd name="T5" fmla="*/ 162 h 2183"/>
                <a:gd name="T6" fmla="*/ 664 w 1244"/>
                <a:gd name="T7" fmla="*/ 268 h 2183"/>
                <a:gd name="T8" fmla="*/ 600 w 1244"/>
                <a:gd name="T9" fmla="*/ 272 h 2183"/>
                <a:gd name="T10" fmla="*/ 570 w 1244"/>
                <a:gd name="T11" fmla="*/ 196 h 2183"/>
                <a:gd name="T12" fmla="*/ 557 w 1244"/>
                <a:gd name="T13" fmla="*/ 41 h 2183"/>
                <a:gd name="T14" fmla="*/ 432 w 1244"/>
                <a:gd name="T15" fmla="*/ 14 h 2183"/>
                <a:gd name="T16" fmla="*/ 375 w 1244"/>
                <a:gd name="T17" fmla="*/ 76 h 2183"/>
                <a:gd name="T18" fmla="*/ 473 w 1244"/>
                <a:gd name="T19" fmla="*/ 235 h 2183"/>
                <a:gd name="T20" fmla="*/ 467 w 1244"/>
                <a:gd name="T21" fmla="*/ 319 h 2183"/>
                <a:gd name="T22" fmla="*/ 412 w 1244"/>
                <a:gd name="T23" fmla="*/ 348 h 2183"/>
                <a:gd name="T24" fmla="*/ 361 w 1244"/>
                <a:gd name="T25" fmla="*/ 315 h 2183"/>
                <a:gd name="T26" fmla="*/ 330 w 1244"/>
                <a:gd name="T27" fmla="*/ 131 h 2183"/>
                <a:gd name="T28" fmla="*/ 199 w 1244"/>
                <a:gd name="T29" fmla="*/ 49 h 2183"/>
                <a:gd name="T30" fmla="*/ 33 w 1244"/>
                <a:gd name="T31" fmla="*/ 111 h 2183"/>
                <a:gd name="T32" fmla="*/ 0 w 1244"/>
                <a:gd name="T33" fmla="*/ 297 h 2183"/>
                <a:gd name="T34" fmla="*/ 184 w 1244"/>
                <a:gd name="T35" fmla="*/ 483 h 2183"/>
                <a:gd name="T36" fmla="*/ 150 w 1244"/>
                <a:gd name="T37" fmla="*/ 661 h 2183"/>
                <a:gd name="T38" fmla="*/ 316 w 1244"/>
                <a:gd name="T39" fmla="*/ 896 h 2183"/>
                <a:gd name="T40" fmla="*/ 543 w 1244"/>
                <a:gd name="T41" fmla="*/ 1056 h 2183"/>
                <a:gd name="T42" fmla="*/ 611 w 1244"/>
                <a:gd name="T43" fmla="*/ 1240 h 2183"/>
                <a:gd name="T44" fmla="*/ 521 w 1244"/>
                <a:gd name="T45" fmla="*/ 1602 h 2183"/>
                <a:gd name="T46" fmla="*/ 424 w 1244"/>
                <a:gd name="T47" fmla="*/ 1796 h 2183"/>
                <a:gd name="T48" fmla="*/ 422 w 1244"/>
                <a:gd name="T49" fmla="*/ 2052 h 2183"/>
                <a:gd name="T50" fmla="*/ 641 w 1244"/>
                <a:gd name="T51" fmla="*/ 2183 h 2183"/>
                <a:gd name="T52" fmla="*/ 926 w 1244"/>
                <a:gd name="T53" fmla="*/ 2144 h 2183"/>
                <a:gd name="T54" fmla="*/ 1066 w 1244"/>
                <a:gd name="T55" fmla="*/ 1985 h 2183"/>
                <a:gd name="T56" fmla="*/ 1098 w 1244"/>
                <a:gd name="T57" fmla="*/ 1708 h 2183"/>
                <a:gd name="T58" fmla="*/ 1098 w 1244"/>
                <a:gd name="T59" fmla="*/ 1344 h 2183"/>
                <a:gd name="T60" fmla="*/ 1244 w 1244"/>
                <a:gd name="T61" fmla="*/ 829 h 2183"/>
                <a:gd name="T62" fmla="*/ 1232 w 1244"/>
                <a:gd name="T63" fmla="*/ 561 h 2183"/>
                <a:gd name="T64" fmla="*/ 1148 w 1244"/>
                <a:gd name="T65" fmla="*/ 444 h 2183"/>
                <a:gd name="T66" fmla="*/ 1137 w 1244"/>
                <a:gd name="T67" fmla="*/ 381 h 2183"/>
                <a:gd name="T68" fmla="*/ 1199 w 1244"/>
                <a:gd name="T69" fmla="*/ 348 h 2183"/>
                <a:gd name="T70" fmla="*/ 1225 w 1244"/>
                <a:gd name="T71" fmla="*/ 258 h 2183"/>
                <a:gd name="T72" fmla="*/ 1182 w 1244"/>
                <a:gd name="T73" fmla="*/ 205 h 2183"/>
                <a:gd name="T74" fmla="*/ 1098 w 1244"/>
                <a:gd name="T75" fmla="*/ 192 h 2183"/>
                <a:gd name="T76" fmla="*/ 1074 w 1244"/>
                <a:gd name="T77" fmla="*/ 248 h 2183"/>
                <a:gd name="T78" fmla="*/ 1041 w 1244"/>
                <a:gd name="T79" fmla="*/ 327 h 2183"/>
                <a:gd name="T80" fmla="*/ 1004 w 1244"/>
                <a:gd name="T81" fmla="*/ 327 h 2183"/>
                <a:gd name="T82" fmla="*/ 980 w 1244"/>
                <a:gd name="T83" fmla="*/ 280 h 2183"/>
                <a:gd name="T84" fmla="*/ 1023 w 1244"/>
                <a:gd name="T85" fmla="*/ 194 h 2183"/>
                <a:gd name="T86" fmla="*/ 1035 w 1244"/>
                <a:gd name="T87" fmla="*/ 104 h 2183"/>
                <a:gd name="T88" fmla="*/ 955 w 1244"/>
                <a:gd name="T89" fmla="*/ 63 h 2183"/>
                <a:gd name="T90" fmla="*/ 887 w 1244"/>
                <a:gd name="T91" fmla="*/ 90 h 2183"/>
                <a:gd name="T92" fmla="*/ 898 w 1244"/>
                <a:gd name="T93" fmla="*/ 205 h 2183"/>
                <a:gd name="T94" fmla="*/ 855 w 1244"/>
                <a:gd name="T95" fmla="*/ 291 h 2183"/>
                <a:gd name="T96" fmla="*/ 787 w 1244"/>
                <a:gd name="T97" fmla="*/ 258 h 2183"/>
                <a:gd name="T98" fmla="*/ 822 w 1244"/>
                <a:gd name="T99" fmla="*/ 51 h 2183"/>
                <a:gd name="T100" fmla="*/ 730 w 1244"/>
                <a:gd name="T101" fmla="*/ 0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4" h="2183">
                  <a:moveTo>
                    <a:pt x="730" y="0"/>
                  </a:moveTo>
                  <a:lnTo>
                    <a:pt x="650" y="55"/>
                  </a:lnTo>
                  <a:lnTo>
                    <a:pt x="678" y="162"/>
                  </a:lnTo>
                  <a:lnTo>
                    <a:pt x="664" y="268"/>
                  </a:lnTo>
                  <a:lnTo>
                    <a:pt x="600" y="272"/>
                  </a:lnTo>
                  <a:lnTo>
                    <a:pt x="570" y="196"/>
                  </a:lnTo>
                  <a:lnTo>
                    <a:pt x="557" y="41"/>
                  </a:lnTo>
                  <a:lnTo>
                    <a:pt x="432" y="14"/>
                  </a:lnTo>
                  <a:lnTo>
                    <a:pt x="375" y="76"/>
                  </a:lnTo>
                  <a:lnTo>
                    <a:pt x="473" y="235"/>
                  </a:lnTo>
                  <a:lnTo>
                    <a:pt x="467" y="319"/>
                  </a:lnTo>
                  <a:lnTo>
                    <a:pt x="412" y="348"/>
                  </a:lnTo>
                  <a:lnTo>
                    <a:pt x="361" y="315"/>
                  </a:lnTo>
                  <a:lnTo>
                    <a:pt x="330" y="131"/>
                  </a:lnTo>
                  <a:lnTo>
                    <a:pt x="199" y="49"/>
                  </a:lnTo>
                  <a:lnTo>
                    <a:pt x="33" y="111"/>
                  </a:lnTo>
                  <a:lnTo>
                    <a:pt x="0" y="297"/>
                  </a:lnTo>
                  <a:lnTo>
                    <a:pt x="184" y="483"/>
                  </a:lnTo>
                  <a:lnTo>
                    <a:pt x="150" y="661"/>
                  </a:lnTo>
                  <a:lnTo>
                    <a:pt x="316" y="896"/>
                  </a:lnTo>
                  <a:lnTo>
                    <a:pt x="543" y="1056"/>
                  </a:lnTo>
                  <a:lnTo>
                    <a:pt x="611" y="1240"/>
                  </a:lnTo>
                  <a:lnTo>
                    <a:pt x="521" y="1602"/>
                  </a:lnTo>
                  <a:lnTo>
                    <a:pt x="424" y="1796"/>
                  </a:lnTo>
                  <a:lnTo>
                    <a:pt x="422" y="2052"/>
                  </a:lnTo>
                  <a:lnTo>
                    <a:pt x="641" y="2183"/>
                  </a:lnTo>
                  <a:lnTo>
                    <a:pt x="926" y="2144"/>
                  </a:lnTo>
                  <a:lnTo>
                    <a:pt x="1066" y="1985"/>
                  </a:lnTo>
                  <a:lnTo>
                    <a:pt x="1098" y="1708"/>
                  </a:lnTo>
                  <a:lnTo>
                    <a:pt x="1098" y="1344"/>
                  </a:lnTo>
                  <a:lnTo>
                    <a:pt x="1244" y="829"/>
                  </a:lnTo>
                  <a:lnTo>
                    <a:pt x="1232" y="561"/>
                  </a:lnTo>
                  <a:lnTo>
                    <a:pt x="1148" y="444"/>
                  </a:lnTo>
                  <a:lnTo>
                    <a:pt x="1137" y="381"/>
                  </a:lnTo>
                  <a:lnTo>
                    <a:pt x="1199" y="348"/>
                  </a:lnTo>
                  <a:lnTo>
                    <a:pt x="1225" y="258"/>
                  </a:lnTo>
                  <a:lnTo>
                    <a:pt x="1182" y="205"/>
                  </a:lnTo>
                  <a:lnTo>
                    <a:pt x="1098" y="192"/>
                  </a:lnTo>
                  <a:lnTo>
                    <a:pt x="1074" y="248"/>
                  </a:lnTo>
                  <a:lnTo>
                    <a:pt x="1041" y="327"/>
                  </a:lnTo>
                  <a:lnTo>
                    <a:pt x="1004" y="327"/>
                  </a:lnTo>
                  <a:lnTo>
                    <a:pt x="980" y="280"/>
                  </a:lnTo>
                  <a:lnTo>
                    <a:pt x="1023" y="194"/>
                  </a:lnTo>
                  <a:lnTo>
                    <a:pt x="1035" y="104"/>
                  </a:lnTo>
                  <a:lnTo>
                    <a:pt x="955" y="63"/>
                  </a:lnTo>
                  <a:lnTo>
                    <a:pt x="887" y="90"/>
                  </a:lnTo>
                  <a:lnTo>
                    <a:pt x="898" y="205"/>
                  </a:lnTo>
                  <a:lnTo>
                    <a:pt x="855" y="291"/>
                  </a:lnTo>
                  <a:lnTo>
                    <a:pt x="787" y="258"/>
                  </a:lnTo>
                  <a:lnTo>
                    <a:pt x="822" y="51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3219" y="1070"/>
              <a:ext cx="1244" cy="2183"/>
            </a:xfrm>
            <a:custGeom>
              <a:avLst/>
              <a:gdLst>
                <a:gd name="T0" fmla="*/ 730 w 1244"/>
                <a:gd name="T1" fmla="*/ 0 h 2183"/>
                <a:gd name="T2" fmla="*/ 650 w 1244"/>
                <a:gd name="T3" fmla="*/ 55 h 2183"/>
                <a:gd name="T4" fmla="*/ 678 w 1244"/>
                <a:gd name="T5" fmla="*/ 162 h 2183"/>
                <a:gd name="T6" fmla="*/ 664 w 1244"/>
                <a:gd name="T7" fmla="*/ 268 h 2183"/>
                <a:gd name="T8" fmla="*/ 600 w 1244"/>
                <a:gd name="T9" fmla="*/ 272 h 2183"/>
                <a:gd name="T10" fmla="*/ 570 w 1244"/>
                <a:gd name="T11" fmla="*/ 196 h 2183"/>
                <a:gd name="T12" fmla="*/ 557 w 1244"/>
                <a:gd name="T13" fmla="*/ 41 h 2183"/>
                <a:gd name="T14" fmla="*/ 432 w 1244"/>
                <a:gd name="T15" fmla="*/ 14 h 2183"/>
                <a:gd name="T16" fmla="*/ 375 w 1244"/>
                <a:gd name="T17" fmla="*/ 76 h 2183"/>
                <a:gd name="T18" fmla="*/ 473 w 1244"/>
                <a:gd name="T19" fmla="*/ 235 h 2183"/>
                <a:gd name="T20" fmla="*/ 467 w 1244"/>
                <a:gd name="T21" fmla="*/ 319 h 2183"/>
                <a:gd name="T22" fmla="*/ 412 w 1244"/>
                <a:gd name="T23" fmla="*/ 348 h 2183"/>
                <a:gd name="T24" fmla="*/ 361 w 1244"/>
                <a:gd name="T25" fmla="*/ 315 h 2183"/>
                <a:gd name="T26" fmla="*/ 330 w 1244"/>
                <a:gd name="T27" fmla="*/ 131 h 2183"/>
                <a:gd name="T28" fmla="*/ 199 w 1244"/>
                <a:gd name="T29" fmla="*/ 49 h 2183"/>
                <a:gd name="T30" fmla="*/ 33 w 1244"/>
                <a:gd name="T31" fmla="*/ 111 h 2183"/>
                <a:gd name="T32" fmla="*/ 0 w 1244"/>
                <a:gd name="T33" fmla="*/ 297 h 2183"/>
                <a:gd name="T34" fmla="*/ 184 w 1244"/>
                <a:gd name="T35" fmla="*/ 483 h 2183"/>
                <a:gd name="T36" fmla="*/ 150 w 1244"/>
                <a:gd name="T37" fmla="*/ 661 h 2183"/>
                <a:gd name="T38" fmla="*/ 316 w 1244"/>
                <a:gd name="T39" fmla="*/ 896 h 2183"/>
                <a:gd name="T40" fmla="*/ 543 w 1244"/>
                <a:gd name="T41" fmla="*/ 1056 h 2183"/>
                <a:gd name="T42" fmla="*/ 611 w 1244"/>
                <a:gd name="T43" fmla="*/ 1240 h 2183"/>
                <a:gd name="T44" fmla="*/ 521 w 1244"/>
                <a:gd name="T45" fmla="*/ 1602 h 2183"/>
                <a:gd name="T46" fmla="*/ 424 w 1244"/>
                <a:gd name="T47" fmla="*/ 1796 h 2183"/>
                <a:gd name="T48" fmla="*/ 422 w 1244"/>
                <a:gd name="T49" fmla="*/ 2052 h 2183"/>
                <a:gd name="T50" fmla="*/ 641 w 1244"/>
                <a:gd name="T51" fmla="*/ 2183 h 2183"/>
                <a:gd name="T52" fmla="*/ 926 w 1244"/>
                <a:gd name="T53" fmla="*/ 2144 h 2183"/>
                <a:gd name="T54" fmla="*/ 1066 w 1244"/>
                <a:gd name="T55" fmla="*/ 1985 h 2183"/>
                <a:gd name="T56" fmla="*/ 1098 w 1244"/>
                <a:gd name="T57" fmla="*/ 1708 h 2183"/>
                <a:gd name="T58" fmla="*/ 1098 w 1244"/>
                <a:gd name="T59" fmla="*/ 1344 h 2183"/>
                <a:gd name="T60" fmla="*/ 1244 w 1244"/>
                <a:gd name="T61" fmla="*/ 829 h 2183"/>
                <a:gd name="T62" fmla="*/ 1232 w 1244"/>
                <a:gd name="T63" fmla="*/ 561 h 2183"/>
                <a:gd name="T64" fmla="*/ 1148 w 1244"/>
                <a:gd name="T65" fmla="*/ 444 h 2183"/>
                <a:gd name="T66" fmla="*/ 1137 w 1244"/>
                <a:gd name="T67" fmla="*/ 381 h 2183"/>
                <a:gd name="T68" fmla="*/ 1199 w 1244"/>
                <a:gd name="T69" fmla="*/ 348 h 2183"/>
                <a:gd name="T70" fmla="*/ 1225 w 1244"/>
                <a:gd name="T71" fmla="*/ 258 h 2183"/>
                <a:gd name="T72" fmla="*/ 1182 w 1244"/>
                <a:gd name="T73" fmla="*/ 205 h 2183"/>
                <a:gd name="T74" fmla="*/ 1098 w 1244"/>
                <a:gd name="T75" fmla="*/ 192 h 2183"/>
                <a:gd name="T76" fmla="*/ 1074 w 1244"/>
                <a:gd name="T77" fmla="*/ 248 h 2183"/>
                <a:gd name="T78" fmla="*/ 1041 w 1244"/>
                <a:gd name="T79" fmla="*/ 327 h 2183"/>
                <a:gd name="T80" fmla="*/ 1004 w 1244"/>
                <a:gd name="T81" fmla="*/ 327 h 2183"/>
                <a:gd name="T82" fmla="*/ 980 w 1244"/>
                <a:gd name="T83" fmla="*/ 280 h 2183"/>
                <a:gd name="T84" fmla="*/ 1023 w 1244"/>
                <a:gd name="T85" fmla="*/ 194 h 2183"/>
                <a:gd name="T86" fmla="*/ 1035 w 1244"/>
                <a:gd name="T87" fmla="*/ 104 h 2183"/>
                <a:gd name="T88" fmla="*/ 955 w 1244"/>
                <a:gd name="T89" fmla="*/ 63 h 2183"/>
                <a:gd name="T90" fmla="*/ 887 w 1244"/>
                <a:gd name="T91" fmla="*/ 90 h 2183"/>
                <a:gd name="T92" fmla="*/ 898 w 1244"/>
                <a:gd name="T93" fmla="*/ 205 h 2183"/>
                <a:gd name="T94" fmla="*/ 855 w 1244"/>
                <a:gd name="T95" fmla="*/ 291 h 2183"/>
                <a:gd name="T96" fmla="*/ 787 w 1244"/>
                <a:gd name="T97" fmla="*/ 258 h 2183"/>
                <a:gd name="T98" fmla="*/ 822 w 1244"/>
                <a:gd name="T99" fmla="*/ 51 h 2183"/>
                <a:gd name="T100" fmla="*/ 730 w 1244"/>
                <a:gd name="T101" fmla="*/ 0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4" h="2183">
                  <a:moveTo>
                    <a:pt x="730" y="0"/>
                  </a:moveTo>
                  <a:lnTo>
                    <a:pt x="650" y="55"/>
                  </a:lnTo>
                  <a:lnTo>
                    <a:pt x="678" y="162"/>
                  </a:lnTo>
                  <a:lnTo>
                    <a:pt x="664" y="268"/>
                  </a:lnTo>
                  <a:lnTo>
                    <a:pt x="600" y="272"/>
                  </a:lnTo>
                  <a:lnTo>
                    <a:pt x="570" y="196"/>
                  </a:lnTo>
                  <a:lnTo>
                    <a:pt x="557" y="41"/>
                  </a:lnTo>
                  <a:lnTo>
                    <a:pt x="432" y="14"/>
                  </a:lnTo>
                  <a:lnTo>
                    <a:pt x="375" y="76"/>
                  </a:lnTo>
                  <a:lnTo>
                    <a:pt x="473" y="235"/>
                  </a:lnTo>
                  <a:lnTo>
                    <a:pt x="467" y="319"/>
                  </a:lnTo>
                  <a:lnTo>
                    <a:pt x="412" y="348"/>
                  </a:lnTo>
                  <a:lnTo>
                    <a:pt x="361" y="315"/>
                  </a:lnTo>
                  <a:lnTo>
                    <a:pt x="330" y="131"/>
                  </a:lnTo>
                  <a:lnTo>
                    <a:pt x="199" y="49"/>
                  </a:lnTo>
                  <a:lnTo>
                    <a:pt x="33" y="111"/>
                  </a:lnTo>
                  <a:lnTo>
                    <a:pt x="0" y="297"/>
                  </a:lnTo>
                  <a:lnTo>
                    <a:pt x="184" y="483"/>
                  </a:lnTo>
                  <a:lnTo>
                    <a:pt x="150" y="661"/>
                  </a:lnTo>
                  <a:lnTo>
                    <a:pt x="316" y="896"/>
                  </a:lnTo>
                  <a:lnTo>
                    <a:pt x="543" y="1056"/>
                  </a:lnTo>
                  <a:lnTo>
                    <a:pt x="611" y="1240"/>
                  </a:lnTo>
                  <a:lnTo>
                    <a:pt x="521" y="1602"/>
                  </a:lnTo>
                  <a:lnTo>
                    <a:pt x="424" y="1796"/>
                  </a:lnTo>
                  <a:lnTo>
                    <a:pt x="422" y="2052"/>
                  </a:lnTo>
                  <a:lnTo>
                    <a:pt x="641" y="2183"/>
                  </a:lnTo>
                  <a:lnTo>
                    <a:pt x="926" y="2144"/>
                  </a:lnTo>
                  <a:lnTo>
                    <a:pt x="1066" y="1985"/>
                  </a:lnTo>
                  <a:lnTo>
                    <a:pt x="1098" y="1708"/>
                  </a:lnTo>
                  <a:lnTo>
                    <a:pt x="1098" y="1344"/>
                  </a:lnTo>
                  <a:lnTo>
                    <a:pt x="1244" y="829"/>
                  </a:lnTo>
                  <a:lnTo>
                    <a:pt x="1232" y="561"/>
                  </a:lnTo>
                  <a:lnTo>
                    <a:pt x="1148" y="444"/>
                  </a:lnTo>
                  <a:lnTo>
                    <a:pt x="1137" y="381"/>
                  </a:lnTo>
                  <a:lnTo>
                    <a:pt x="1199" y="348"/>
                  </a:lnTo>
                  <a:lnTo>
                    <a:pt x="1225" y="258"/>
                  </a:lnTo>
                  <a:lnTo>
                    <a:pt x="1182" y="205"/>
                  </a:lnTo>
                  <a:lnTo>
                    <a:pt x="1098" y="192"/>
                  </a:lnTo>
                  <a:lnTo>
                    <a:pt x="1074" y="248"/>
                  </a:lnTo>
                  <a:lnTo>
                    <a:pt x="1041" y="327"/>
                  </a:lnTo>
                  <a:lnTo>
                    <a:pt x="1004" y="327"/>
                  </a:lnTo>
                  <a:lnTo>
                    <a:pt x="980" y="280"/>
                  </a:lnTo>
                  <a:lnTo>
                    <a:pt x="1023" y="194"/>
                  </a:lnTo>
                  <a:lnTo>
                    <a:pt x="1035" y="104"/>
                  </a:lnTo>
                  <a:lnTo>
                    <a:pt x="955" y="63"/>
                  </a:lnTo>
                  <a:lnTo>
                    <a:pt x="887" y="90"/>
                  </a:lnTo>
                  <a:lnTo>
                    <a:pt x="898" y="205"/>
                  </a:lnTo>
                  <a:lnTo>
                    <a:pt x="855" y="291"/>
                  </a:lnTo>
                  <a:lnTo>
                    <a:pt x="787" y="258"/>
                  </a:lnTo>
                  <a:lnTo>
                    <a:pt x="822" y="51"/>
                  </a:lnTo>
                  <a:lnTo>
                    <a:pt x="7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30" name="Group 43"/>
          <p:cNvGrpSpPr>
            <a:grpSpLocks noChangeAspect="1"/>
          </p:cNvGrpSpPr>
          <p:nvPr/>
        </p:nvGrpSpPr>
        <p:grpSpPr bwMode="auto">
          <a:xfrm rot="13219485" flipV="1">
            <a:off x="717074" y="2127630"/>
            <a:ext cx="993595" cy="1834637"/>
            <a:chOff x="3219" y="1070"/>
            <a:chExt cx="1244" cy="2297"/>
          </a:xfrm>
        </p:grpSpPr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3219" y="1184"/>
              <a:ext cx="1244" cy="2183"/>
            </a:xfrm>
            <a:custGeom>
              <a:avLst/>
              <a:gdLst>
                <a:gd name="T0" fmla="*/ 730 w 1244"/>
                <a:gd name="T1" fmla="*/ 0 h 2183"/>
                <a:gd name="T2" fmla="*/ 650 w 1244"/>
                <a:gd name="T3" fmla="*/ 55 h 2183"/>
                <a:gd name="T4" fmla="*/ 678 w 1244"/>
                <a:gd name="T5" fmla="*/ 162 h 2183"/>
                <a:gd name="T6" fmla="*/ 664 w 1244"/>
                <a:gd name="T7" fmla="*/ 268 h 2183"/>
                <a:gd name="T8" fmla="*/ 600 w 1244"/>
                <a:gd name="T9" fmla="*/ 272 h 2183"/>
                <a:gd name="T10" fmla="*/ 570 w 1244"/>
                <a:gd name="T11" fmla="*/ 196 h 2183"/>
                <a:gd name="T12" fmla="*/ 557 w 1244"/>
                <a:gd name="T13" fmla="*/ 41 h 2183"/>
                <a:gd name="T14" fmla="*/ 432 w 1244"/>
                <a:gd name="T15" fmla="*/ 14 h 2183"/>
                <a:gd name="T16" fmla="*/ 375 w 1244"/>
                <a:gd name="T17" fmla="*/ 76 h 2183"/>
                <a:gd name="T18" fmla="*/ 473 w 1244"/>
                <a:gd name="T19" fmla="*/ 235 h 2183"/>
                <a:gd name="T20" fmla="*/ 467 w 1244"/>
                <a:gd name="T21" fmla="*/ 319 h 2183"/>
                <a:gd name="T22" fmla="*/ 412 w 1244"/>
                <a:gd name="T23" fmla="*/ 348 h 2183"/>
                <a:gd name="T24" fmla="*/ 361 w 1244"/>
                <a:gd name="T25" fmla="*/ 315 h 2183"/>
                <a:gd name="T26" fmla="*/ 330 w 1244"/>
                <a:gd name="T27" fmla="*/ 131 h 2183"/>
                <a:gd name="T28" fmla="*/ 199 w 1244"/>
                <a:gd name="T29" fmla="*/ 49 h 2183"/>
                <a:gd name="T30" fmla="*/ 33 w 1244"/>
                <a:gd name="T31" fmla="*/ 111 h 2183"/>
                <a:gd name="T32" fmla="*/ 0 w 1244"/>
                <a:gd name="T33" fmla="*/ 297 h 2183"/>
                <a:gd name="T34" fmla="*/ 184 w 1244"/>
                <a:gd name="T35" fmla="*/ 483 h 2183"/>
                <a:gd name="T36" fmla="*/ 150 w 1244"/>
                <a:gd name="T37" fmla="*/ 661 h 2183"/>
                <a:gd name="T38" fmla="*/ 316 w 1244"/>
                <a:gd name="T39" fmla="*/ 896 h 2183"/>
                <a:gd name="T40" fmla="*/ 543 w 1244"/>
                <a:gd name="T41" fmla="*/ 1056 h 2183"/>
                <a:gd name="T42" fmla="*/ 611 w 1244"/>
                <a:gd name="T43" fmla="*/ 1240 h 2183"/>
                <a:gd name="T44" fmla="*/ 521 w 1244"/>
                <a:gd name="T45" fmla="*/ 1602 h 2183"/>
                <a:gd name="T46" fmla="*/ 424 w 1244"/>
                <a:gd name="T47" fmla="*/ 1796 h 2183"/>
                <a:gd name="T48" fmla="*/ 422 w 1244"/>
                <a:gd name="T49" fmla="*/ 2052 h 2183"/>
                <a:gd name="T50" fmla="*/ 641 w 1244"/>
                <a:gd name="T51" fmla="*/ 2183 h 2183"/>
                <a:gd name="T52" fmla="*/ 926 w 1244"/>
                <a:gd name="T53" fmla="*/ 2144 h 2183"/>
                <a:gd name="T54" fmla="*/ 1066 w 1244"/>
                <a:gd name="T55" fmla="*/ 1985 h 2183"/>
                <a:gd name="T56" fmla="*/ 1098 w 1244"/>
                <a:gd name="T57" fmla="*/ 1708 h 2183"/>
                <a:gd name="T58" fmla="*/ 1098 w 1244"/>
                <a:gd name="T59" fmla="*/ 1344 h 2183"/>
                <a:gd name="T60" fmla="*/ 1244 w 1244"/>
                <a:gd name="T61" fmla="*/ 829 h 2183"/>
                <a:gd name="T62" fmla="*/ 1232 w 1244"/>
                <a:gd name="T63" fmla="*/ 561 h 2183"/>
                <a:gd name="T64" fmla="*/ 1148 w 1244"/>
                <a:gd name="T65" fmla="*/ 444 h 2183"/>
                <a:gd name="T66" fmla="*/ 1137 w 1244"/>
                <a:gd name="T67" fmla="*/ 381 h 2183"/>
                <a:gd name="T68" fmla="*/ 1199 w 1244"/>
                <a:gd name="T69" fmla="*/ 348 h 2183"/>
                <a:gd name="T70" fmla="*/ 1225 w 1244"/>
                <a:gd name="T71" fmla="*/ 258 h 2183"/>
                <a:gd name="T72" fmla="*/ 1182 w 1244"/>
                <a:gd name="T73" fmla="*/ 205 h 2183"/>
                <a:gd name="T74" fmla="*/ 1098 w 1244"/>
                <a:gd name="T75" fmla="*/ 192 h 2183"/>
                <a:gd name="T76" fmla="*/ 1074 w 1244"/>
                <a:gd name="T77" fmla="*/ 248 h 2183"/>
                <a:gd name="T78" fmla="*/ 1041 w 1244"/>
                <a:gd name="T79" fmla="*/ 327 h 2183"/>
                <a:gd name="T80" fmla="*/ 1004 w 1244"/>
                <a:gd name="T81" fmla="*/ 327 h 2183"/>
                <a:gd name="T82" fmla="*/ 980 w 1244"/>
                <a:gd name="T83" fmla="*/ 280 h 2183"/>
                <a:gd name="T84" fmla="*/ 1023 w 1244"/>
                <a:gd name="T85" fmla="*/ 194 h 2183"/>
                <a:gd name="T86" fmla="*/ 1035 w 1244"/>
                <a:gd name="T87" fmla="*/ 104 h 2183"/>
                <a:gd name="T88" fmla="*/ 955 w 1244"/>
                <a:gd name="T89" fmla="*/ 63 h 2183"/>
                <a:gd name="T90" fmla="*/ 887 w 1244"/>
                <a:gd name="T91" fmla="*/ 90 h 2183"/>
                <a:gd name="T92" fmla="*/ 898 w 1244"/>
                <a:gd name="T93" fmla="*/ 205 h 2183"/>
                <a:gd name="T94" fmla="*/ 855 w 1244"/>
                <a:gd name="T95" fmla="*/ 291 h 2183"/>
                <a:gd name="T96" fmla="*/ 787 w 1244"/>
                <a:gd name="T97" fmla="*/ 258 h 2183"/>
                <a:gd name="T98" fmla="*/ 822 w 1244"/>
                <a:gd name="T99" fmla="*/ 51 h 2183"/>
                <a:gd name="T100" fmla="*/ 730 w 1244"/>
                <a:gd name="T101" fmla="*/ 0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4" h="2183">
                  <a:moveTo>
                    <a:pt x="730" y="0"/>
                  </a:moveTo>
                  <a:lnTo>
                    <a:pt x="650" y="55"/>
                  </a:lnTo>
                  <a:lnTo>
                    <a:pt x="678" y="162"/>
                  </a:lnTo>
                  <a:lnTo>
                    <a:pt x="664" y="268"/>
                  </a:lnTo>
                  <a:lnTo>
                    <a:pt x="600" y="272"/>
                  </a:lnTo>
                  <a:lnTo>
                    <a:pt x="570" y="196"/>
                  </a:lnTo>
                  <a:lnTo>
                    <a:pt x="557" y="41"/>
                  </a:lnTo>
                  <a:lnTo>
                    <a:pt x="432" y="14"/>
                  </a:lnTo>
                  <a:lnTo>
                    <a:pt x="375" y="76"/>
                  </a:lnTo>
                  <a:lnTo>
                    <a:pt x="473" y="235"/>
                  </a:lnTo>
                  <a:lnTo>
                    <a:pt x="467" y="319"/>
                  </a:lnTo>
                  <a:lnTo>
                    <a:pt x="412" y="348"/>
                  </a:lnTo>
                  <a:lnTo>
                    <a:pt x="361" y="315"/>
                  </a:lnTo>
                  <a:lnTo>
                    <a:pt x="330" y="131"/>
                  </a:lnTo>
                  <a:lnTo>
                    <a:pt x="199" y="49"/>
                  </a:lnTo>
                  <a:lnTo>
                    <a:pt x="33" y="111"/>
                  </a:lnTo>
                  <a:lnTo>
                    <a:pt x="0" y="297"/>
                  </a:lnTo>
                  <a:lnTo>
                    <a:pt x="184" y="483"/>
                  </a:lnTo>
                  <a:lnTo>
                    <a:pt x="150" y="661"/>
                  </a:lnTo>
                  <a:lnTo>
                    <a:pt x="316" y="896"/>
                  </a:lnTo>
                  <a:lnTo>
                    <a:pt x="543" y="1056"/>
                  </a:lnTo>
                  <a:lnTo>
                    <a:pt x="611" y="1240"/>
                  </a:lnTo>
                  <a:lnTo>
                    <a:pt x="521" y="1602"/>
                  </a:lnTo>
                  <a:lnTo>
                    <a:pt x="424" y="1796"/>
                  </a:lnTo>
                  <a:lnTo>
                    <a:pt x="422" y="2052"/>
                  </a:lnTo>
                  <a:lnTo>
                    <a:pt x="641" y="2183"/>
                  </a:lnTo>
                  <a:lnTo>
                    <a:pt x="926" y="2144"/>
                  </a:lnTo>
                  <a:lnTo>
                    <a:pt x="1066" y="1985"/>
                  </a:lnTo>
                  <a:lnTo>
                    <a:pt x="1098" y="1708"/>
                  </a:lnTo>
                  <a:lnTo>
                    <a:pt x="1098" y="1344"/>
                  </a:lnTo>
                  <a:lnTo>
                    <a:pt x="1244" y="829"/>
                  </a:lnTo>
                  <a:lnTo>
                    <a:pt x="1232" y="561"/>
                  </a:lnTo>
                  <a:lnTo>
                    <a:pt x="1148" y="444"/>
                  </a:lnTo>
                  <a:lnTo>
                    <a:pt x="1137" y="381"/>
                  </a:lnTo>
                  <a:lnTo>
                    <a:pt x="1199" y="348"/>
                  </a:lnTo>
                  <a:lnTo>
                    <a:pt x="1225" y="258"/>
                  </a:lnTo>
                  <a:lnTo>
                    <a:pt x="1182" y="205"/>
                  </a:lnTo>
                  <a:lnTo>
                    <a:pt x="1098" y="192"/>
                  </a:lnTo>
                  <a:lnTo>
                    <a:pt x="1074" y="248"/>
                  </a:lnTo>
                  <a:lnTo>
                    <a:pt x="1041" y="327"/>
                  </a:lnTo>
                  <a:lnTo>
                    <a:pt x="1004" y="327"/>
                  </a:lnTo>
                  <a:lnTo>
                    <a:pt x="980" y="280"/>
                  </a:lnTo>
                  <a:lnTo>
                    <a:pt x="1023" y="194"/>
                  </a:lnTo>
                  <a:lnTo>
                    <a:pt x="1035" y="104"/>
                  </a:lnTo>
                  <a:lnTo>
                    <a:pt x="955" y="63"/>
                  </a:lnTo>
                  <a:lnTo>
                    <a:pt x="887" y="90"/>
                  </a:lnTo>
                  <a:lnTo>
                    <a:pt x="898" y="205"/>
                  </a:lnTo>
                  <a:lnTo>
                    <a:pt x="855" y="291"/>
                  </a:lnTo>
                  <a:lnTo>
                    <a:pt x="787" y="258"/>
                  </a:lnTo>
                  <a:lnTo>
                    <a:pt x="822" y="51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3219" y="1070"/>
              <a:ext cx="1244" cy="2183"/>
            </a:xfrm>
            <a:custGeom>
              <a:avLst/>
              <a:gdLst>
                <a:gd name="T0" fmla="*/ 730 w 1244"/>
                <a:gd name="T1" fmla="*/ 0 h 2183"/>
                <a:gd name="T2" fmla="*/ 650 w 1244"/>
                <a:gd name="T3" fmla="*/ 55 h 2183"/>
                <a:gd name="T4" fmla="*/ 678 w 1244"/>
                <a:gd name="T5" fmla="*/ 162 h 2183"/>
                <a:gd name="T6" fmla="*/ 664 w 1244"/>
                <a:gd name="T7" fmla="*/ 268 h 2183"/>
                <a:gd name="T8" fmla="*/ 600 w 1244"/>
                <a:gd name="T9" fmla="*/ 272 h 2183"/>
                <a:gd name="T10" fmla="*/ 570 w 1244"/>
                <a:gd name="T11" fmla="*/ 196 h 2183"/>
                <a:gd name="T12" fmla="*/ 557 w 1244"/>
                <a:gd name="T13" fmla="*/ 41 h 2183"/>
                <a:gd name="T14" fmla="*/ 432 w 1244"/>
                <a:gd name="T15" fmla="*/ 14 h 2183"/>
                <a:gd name="T16" fmla="*/ 375 w 1244"/>
                <a:gd name="T17" fmla="*/ 76 h 2183"/>
                <a:gd name="T18" fmla="*/ 473 w 1244"/>
                <a:gd name="T19" fmla="*/ 235 h 2183"/>
                <a:gd name="T20" fmla="*/ 467 w 1244"/>
                <a:gd name="T21" fmla="*/ 319 h 2183"/>
                <a:gd name="T22" fmla="*/ 412 w 1244"/>
                <a:gd name="T23" fmla="*/ 348 h 2183"/>
                <a:gd name="T24" fmla="*/ 361 w 1244"/>
                <a:gd name="T25" fmla="*/ 315 h 2183"/>
                <a:gd name="T26" fmla="*/ 330 w 1244"/>
                <a:gd name="T27" fmla="*/ 131 h 2183"/>
                <a:gd name="T28" fmla="*/ 199 w 1244"/>
                <a:gd name="T29" fmla="*/ 49 h 2183"/>
                <a:gd name="T30" fmla="*/ 33 w 1244"/>
                <a:gd name="T31" fmla="*/ 111 h 2183"/>
                <a:gd name="T32" fmla="*/ 0 w 1244"/>
                <a:gd name="T33" fmla="*/ 297 h 2183"/>
                <a:gd name="T34" fmla="*/ 184 w 1244"/>
                <a:gd name="T35" fmla="*/ 483 h 2183"/>
                <a:gd name="T36" fmla="*/ 150 w 1244"/>
                <a:gd name="T37" fmla="*/ 661 h 2183"/>
                <a:gd name="T38" fmla="*/ 316 w 1244"/>
                <a:gd name="T39" fmla="*/ 896 h 2183"/>
                <a:gd name="T40" fmla="*/ 543 w 1244"/>
                <a:gd name="T41" fmla="*/ 1056 h 2183"/>
                <a:gd name="T42" fmla="*/ 611 w 1244"/>
                <a:gd name="T43" fmla="*/ 1240 h 2183"/>
                <a:gd name="T44" fmla="*/ 521 w 1244"/>
                <a:gd name="T45" fmla="*/ 1602 h 2183"/>
                <a:gd name="T46" fmla="*/ 424 w 1244"/>
                <a:gd name="T47" fmla="*/ 1796 h 2183"/>
                <a:gd name="T48" fmla="*/ 422 w 1244"/>
                <a:gd name="T49" fmla="*/ 2052 h 2183"/>
                <a:gd name="T50" fmla="*/ 641 w 1244"/>
                <a:gd name="T51" fmla="*/ 2183 h 2183"/>
                <a:gd name="T52" fmla="*/ 926 w 1244"/>
                <a:gd name="T53" fmla="*/ 2144 h 2183"/>
                <a:gd name="T54" fmla="*/ 1066 w 1244"/>
                <a:gd name="T55" fmla="*/ 1985 h 2183"/>
                <a:gd name="T56" fmla="*/ 1098 w 1244"/>
                <a:gd name="T57" fmla="*/ 1708 h 2183"/>
                <a:gd name="T58" fmla="*/ 1098 w 1244"/>
                <a:gd name="T59" fmla="*/ 1344 h 2183"/>
                <a:gd name="T60" fmla="*/ 1244 w 1244"/>
                <a:gd name="T61" fmla="*/ 829 h 2183"/>
                <a:gd name="T62" fmla="*/ 1232 w 1244"/>
                <a:gd name="T63" fmla="*/ 561 h 2183"/>
                <a:gd name="T64" fmla="*/ 1148 w 1244"/>
                <a:gd name="T65" fmla="*/ 444 h 2183"/>
                <a:gd name="T66" fmla="*/ 1137 w 1244"/>
                <a:gd name="T67" fmla="*/ 381 h 2183"/>
                <a:gd name="T68" fmla="*/ 1199 w 1244"/>
                <a:gd name="T69" fmla="*/ 348 h 2183"/>
                <a:gd name="T70" fmla="*/ 1225 w 1244"/>
                <a:gd name="T71" fmla="*/ 258 h 2183"/>
                <a:gd name="T72" fmla="*/ 1182 w 1244"/>
                <a:gd name="T73" fmla="*/ 205 h 2183"/>
                <a:gd name="T74" fmla="*/ 1098 w 1244"/>
                <a:gd name="T75" fmla="*/ 192 h 2183"/>
                <a:gd name="T76" fmla="*/ 1074 w 1244"/>
                <a:gd name="T77" fmla="*/ 248 h 2183"/>
                <a:gd name="T78" fmla="*/ 1041 w 1244"/>
                <a:gd name="T79" fmla="*/ 327 h 2183"/>
                <a:gd name="T80" fmla="*/ 1004 w 1244"/>
                <a:gd name="T81" fmla="*/ 327 h 2183"/>
                <a:gd name="T82" fmla="*/ 980 w 1244"/>
                <a:gd name="T83" fmla="*/ 280 h 2183"/>
                <a:gd name="T84" fmla="*/ 1023 w 1244"/>
                <a:gd name="T85" fmla="*/ 194 h 2183"/>
                <a:gd name="T86" fmla="*/ 1035 w 1244"/>
                <a:gd name="T87" fmla="*/ 104 h 2183"/>
                <a:gd name="T88" fmla="*/ 955 w 1244"/>
                <a:gd name="T89" fmla="*/ 63 h 2183"/>
                <a:gd name="T90" fmla="*/ 887 w 1244"/>
                <a:gd name="T91" fmla="*/ 90 h 2183"/>
                <a:gd name="T92" fmla="*/ 898 w 1244"/>
                <a:gd name="T93" fmla="*/ 205 h 2183"/>
                <a:gd name="T94" fmla="*/ 855 w 1244"/>
                <a:gd name="T95" fmla="*/ 291 h 2183"/>
                <a:gd name="T96" fmla="*/ 787 w 1244"/>
                <a:gd name="T97" fmla="*/ 258 h 2183"/>
                <a:gd name="T98" fmla="*/ 822 w 1244"/>
                <a:gd name="T99" fmla="*/ 51 h 2183"/>
                <a:gd name="T100" fmla="*/ 730 w 1244"/>
                <a:gd name="T101" fmla="*/ 0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4" h="2183">
                  <a:moveTo>
                    <a:pt x="730" y="0"/>
                  </a:moveTo>
                  <a:lnTo>
                    <a:pt x="650" y="55"/>
                  </a:lnTo>
                  <a:lnTo>
                    <a:pt x="678" y="162"/>
                  </a:lnTo>
                  <a:lnTo>
                    <a:pt x="664" y="268"/>
                  </a:lnTo>
                  <a:lnTo>
                    <a:pt x="600" y="272"/>
                  </a:lnTo>
                  <a:lnTo>
                    <a:pt x="570" y="196"/>
                  </a:lnTo>
                  <a:lnTo>
                    <a:pt x="557" y="41"/>
                  </a:lnTo>
                  <a:lnTo>
                    <a:pt x="432" y="14"/>
                  </a:lnTo>
                  <a:lnTo>
                    <a:pt x="375" y="76"/>
                  </a:lnTo>
                  <a:lnTo>
                    <a:pt x="473" y="235"/>
                  </a:lnTo>
                  <a:lnTo>
                    <a:pt x="467" y="319"/>
                  </a:lnTo>
                  <a:lnTo>
                    <a:pt x="412" y="348"/>
                  </a:lnTo>
                  <a:lnTo>
                    <a:pt x="361" y="315"/>
                  </a:lnTo>
                  <a:lnTo>
                    <a:pt x="330" y="131"/>
                  </a:lnTo>
                  <a:lnTo>
                    <a:pt x="199" y="49"/>
                  </a:lnTo>
                  <a:lnTo>
                    <a:pt x="33" y="111"/>
                  </a:lnTo>
                  <a:lnTo>
                    <a:pt x="0" y="297"/>
                  </a:lnTo>
                  <a:lnTo>
                    <a:pt x="184" y="483"/>
                  </a:lnTo>
                  <a:lnTo>
                    <a:pt x="150" y="661"/>
                  </a:lnTo>
                  <a:lnTo>
                    <a:pt x="316" y="896"/>
                  </a:lnTo>
                  <a:lnTo>
                    <a:pt x="543" y="1056"/>
                  </a:lnTo>
                  <a:lnTo>
                    <a:pt x="611" y="1240"/>
                  </a:lnTo>
                  <a:lnTo>
                    <a:pt x="521" y="1602"/>
                  </a:lnTo>
                  <a:lnTo>
                    <a:pt x="424" y="1796"/>
                  </a:lnTo>
                  <a:lnTo>
                    <a:pt x="422" y="2052"/>
                  </a:lnTo>
                  <a:lnTo>
                    <a:pt x="641" y="2183"/>
                  </a:lnTo>
                  <a:lnTo>
                    <a:pt x="926" y="2144"/>
                  </a:lnTo>
                  <a:lnTo>
                    <a:pt x="1066" y="1985"/>
                  </a:lnTo>
                  <a:lnTo>
                    <a:pt x="1098" y="1708"/>
                  </a:lnTo>
                  <a:lnTo>
                    <a:pt x="1098" y="1344"/>
                  </a:lnTo>
                  <a:lnTo>
                    <a:pt x="1244" y="829"/>
                  </a:lnTo>
                  <a:lnTo>
                    <a:pt x="1232" y="561"/>
                  </a:lnTo>
                  <a:lnTo>
                    <a:pt x="1148" y="444"/>
                  </a:lnTo>
                  <a:lnTo>
                    <a:pt x="1137" y="381"/>
                  </a:lnTo>
                  <a:lnTo>
                    <a:pt x="1199" y="348"/>
                  </a:lnTo>
                  <a:lnTo>
                    <a:pt x="1225" y="258"/>
                  </a:lnTo>
                  <a:lnTo>
                    <a:pt x="1182" y="205"/>
                  </a:lnTo>
                  <a:lnTo>
                    <a:pt x="1098" y="192"/>
                  </a:lnTo>
                  <a:lnTo>
                    <a:pt x="1074" y="248"/>
                  </a:lnTo>
                  <a:lnTo>
                    <a:pt x="1041" y="327"/>
                  </a:lnTo>
                  <a:lnTo>
                    <a:pt x="1004" y="327"/>
                  </a:lnTo>
                  <a:lnTo>
                    <a:pt x="980" y="280"/>
                  </a:lnTo>
                  <a:lnTo>
                    <a:pt x="1023" y="194"/>
                  </a:lnTo>
                  <a:lnTo>
                    <a:pt x="1035" y="104"/>
                  </a:lnTo>
                  <a:lnTo>
                    <a:pt x="955" y="63"/>
                  </a:lnTo>
                  <a:lnTo>
                    <a:pt x="887" y="90"/>
                  </a:lnTo>
                  <a:lnTo>
                    <a:pt x="898" y="205"/>
                  </a:lnTo>
                  <a:lnTo>
                    <a:pt x="855" y="291"/>
                  </a:lnTo>
                  <a:lnTo>
                    <a:pt x="787" y="258"/>
                  </a:lnTo>
                  <a:lnTo>
                    <a:pt x="822" y="51"/>
                  </a:lnTo>
                  <a:lnTo>
                    <a:pt x="7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33" name="Gruppe 32"/>
          <p:cNvGrpSpPr/>
          <p:nvPr/>
        </p:nvGrpSpPr>
        <p:grpSpPr>
          <a:xfrm>
            <a:off x="8294724" y="1042184"/>
            <a:ext cx="3170043" cy="447267"/>
            <a:chOff x="5054593" y="4996978"/>
            <a:chExt cx="5657227" cy="972335"/>
          </a:xfrm>
          <a:solidFill>
            <a:schemeClr val="bg2">
              <a:lumMod val="90000"/>
              <a:alpha val="75000"/>
            </a:schemeClr>
          </a:solidFill>
        </p:grpSpPr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5054593" y="5189677"/>
              <a:ext cx="5657227" cy="779636"/>
            </a:xfrm>
            <a:custGeom>
              <a:avLst/>
              <a:gdLst>
                <a:gd name="T0" fmla="*/ 1110 w 3200"/>
                <a:gd name="T1" fmla="*/ 161 h 441"/>
                <a:gd name="T2" fmla="*/ 1070 w 3200"/>
                <a:gd name="T3" fmla="*/ 251 h 441"/>
                <a:gd name="T4" fmla="*/ 947 w 3200"/>
                <a:gd name="T5" fmla="*/ 261 h 441"/>
                <a:gd name="T6" fmla="*/ 945 w 3200"/>
                <a:gd name="T7" fmla="*/ 211 h 441"/>
                <a:gd name="T8" fmla="*/ 708 w 3200"/>
                <a:gd name="T9" fmla="*/ 152 h 441"/>
                <a:gd name="T10" fmla="*/ 471 w 3200"/>
                <a:gd name="T11" fmla="*/ 135 h 441"/>
                <a:gd name="T12" fmla="*/ 112 w 3200"/>
                <a:gd name="T13" fmla="*/ 180 h 441"/>
                <a:gd name="T14" fmla="*/ 0 w 3200"/>
                <a:gd name="T15" fmla="*/ 279 h 441"/>
                <a:gd name="T16" fmla="*/ 123 w 3200"/>
                <a:gd name="T17" fmla="*/ 367 h 441"/>
                <a:gd name="T18" fmla="*/ 464 w 3200"/>
                <a:gd name="T19" fmla="*/ 381 h 441"/>
                <a:gd name="T20" fmla="*/ 1092 w 3200"/>
                <a:gd name="T21" fmla="*/ 296 h 441"/>
                <a:gd name="T22" fmla="*/ 1617 w 3200"/>
                <a:gd name="T23" fmla="*/ 370 h 441"/>
                <a:gd name="T24" fmla="*/ 2265 w 3200"/>
                <a:gd name="T25" fmla="*/ 370 h 441"/>
                <a:gd name="T26" fmla="*/ 2616 w 3200"/>
                <a:gd name="T27" fmla="*/ 441 h 441"/>
                <a:gd name="T28" fmla="*/ 3068 w 3200"/>
                <a:gd name="T29" fmla="*/ 429 h 441"/>
                <a:gd name="T30" fmla="*/ 3200 w 3200"/>
                <a:gd name="T31" fmla="*/ 291 h 441"/>
                <a:gd name="T32" fmla="*/ 3035 w 3200"/>
                <a:gd name="T33" fmla="*/ 192 h 441"/>
                <a:gd name="T34" fmla="*/ 2715 w 3200"/>
                <a:gd name="T35" fmla="*/ 175 h 441"/>
                <a:gd name="T36" fmla="*/ 2355 w 3200"/>
                <a:gd name="T37" fmla="*/ 175 h 441"/>
                <a:gd name="T38" fmla="*/ 2036 w 3200"/>
                <a:gd name="T39" fmla="*/ 90 h 441"/>
                <a:gd name="T40" fmla="*/ 1913 w 3200"/>
                <a:gd name="T41" fmla="*/ 0 h 441"/>
                <a:gd name="T42" fmla="*/ 1532 w 3200"/>
                <a:gd name="T43" fmla="*/ 0 h 441"/>
                <a:gd name="T44" fmla="*/ 1264 w 3200"/>
                <a:gd name="T45" fmla="*/ 71 h 441"/>
                <a:gd name="T46" fmla="*/ 1110 w 3200"/>
                <a:gd name="T47" fmla="*/ 16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00" h="441">
                  <a:moveTo>
                    <a:pt x="1110" y="161"/>
                  </a:moveTo>
                  <a:lnTo>
                    <a:pt x="1070" y="251"/>
                  </a:lnTo>
                  <a:lnTo>
                    <a:pt x="947" y="261"/>
                  </a:lnTo>
                  <a:lnTo>
                    <a:pt x="945" y="211"/>
                  </a:lnTo>
                  <a:lnTo>
                    <a:pt x="708" y="152"/>
                  </a:lnTo>
                  <a:lnTo>
                    <a:pt x="471" y="135"/>
                  </a:lnTo>
                  <a:lnTo>
                    <a:pt x="112" y="180"/>
                  </a:lnTo>
                  <a:lnTo>
                    <a:pt x="0" y="279"/>
                  </a:lnTo>
                  <a:lnTo>
                    <a:pt x="123" y="367"/>
                  </a:lnTo>
                  <a:lnTo>
                    <a:pt x="464" y="381"/>
                  </a:lnTo>
                  <a:lnTo>
                    <a:pt x="1092" y="296"/>
                  </a:lnTo>
                  <a:lnTo>
                    <a:pt x="1617" y="370"/>
                  </a:lnTo>
                  <a:lnTo>
                    <a:pt x="2265" y="370"/>
                  </a:lnTo>
                  <a:lnTo>
                    <a:pt x="2616" y="441"/>
                  </a:lnTo>
                  <a:lnTo>
                    <a:pt x="3068" y="429"/>
                  </a:lnTo>
                  <a:lnTo>
                    <a:pt x="3200" y="291"/>
                  </a:lnTo>
                  <a:lnTo>
                    <a:pt x="3035" y="192"/>
                  </a:lnTo>
                  <a:lnTo>
                    <a:pt x="2715" y="175"/>
                  </a:lnTo>
                  <a:lnTo>
                    <a:pt x="2355" y="175"/>
                  </a:lnTo>
                  <a:lnTo>
                    <a:pt x="2036" y="90"/>
                  </a:lnTo>
                  <a:lnTo>
                    <a:pt x="1913" y="0"/>
                  </a:lnTo>
                  <a:lnTo>
                    <a:pt x="1532" y="0"/>
                  </a:lnTo>
                  <a:lnTo>
                    <a:pt x="1264" y="71"/>
                  </a:lnTo>
                  <a:lnTo>
                    <a:pt x="1110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6012785" y="5186141"/>
              <a:ext cx="929907" cy="263415"/>
            </a:xfrm>
            <a:custGeom>
              <a:avLst/>
              <a:gdLst>
                <a:gd name="T0" fmla="*/ 526 w 526"/>
                <a:gd name="T1" fmla="*/ 99 h 149"/>
                <a:gd name="T2" fmla="*/ 403 w 526"/>
                <a:gd name="T3" fmla="*/ 37 h 149"/>
                <a:gd name="T4" fmla="*/ 93 w 526"/>
                <a:gd name="T5" fmla="*/ 0 h 149"/>
                <a:gd name="T6" fmla="*/ 0 w 526"/>
                <a:gd name="T7" fmla="*/ 47 h 149"/>
                <a:gd name="T8" fmla="*/ 176 w 526"/>
                <a:gd name="T9" fmla="*/ 113 h 149"/>
                <a:gd name="T10" fmla="*/ 445 w 526"/>
                <a:gd name="T11" fmla="*/ 149 h 149"/>
                <a:gd name="T12" fmla="*/ 526 w 526"/>
                <a:gd name="T13" fmla="*/ 9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49">
                  <a:moveTo>
                    <a:pt x="526" y="99"/>
                  </a:moveTo>
                  <a:lnTo>
                    <a:pt x="403" y="37"/>
                  </a:lnTo>
                  <a:lnTo>
                    <a:pt x="93" y="0"/>
                  </a:lnTo>
                  <a:lnTo>
                    <a:pt x="0" y="47"/>
                  </a:lnTo>
                  <a:lnTo>
                    <a:pt x="176" y="113"/>
                  </a:lnTo>
                  <a:lnTo>
                    <a:pt x="445" y="149"/>
                  </a:lnTo>
                  <a:lnTo>
                    <a:pt x="526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6502489" y="5051782"/>
              <a:ext cx="786708" cy="226289"/>
            </a:xfrm>
            <a:custGeom>
              <a:avLst/>
              <a:gdLst>
                <a:gd name="T0" fmla="*/ 341 w 445"/>
                <a:gd name="T1" fmla="*/ 128 h 128"/>
                <a:gd name="T2" fmla="*/ 445 w 445"/>
                <a:gd name="T3" fmla="*/ 99 h 128"/>
                <a:gd name="T4" fmla="*/ 310 w 445"/>
                <a:gd name="T5" fmla="*/ 35 h 128"/>
                <a:gd name="T6" fmla="*/ 126 w 445"/>
                <a:gd name="T7" fmla="*/ 0 h 128"/>
                <a:gd name="T8" fmla="*/ 0 w 445"/>
                <a:gd name="T9" fmla="*/ 28 h 128"/>
                <a:gd name="T10" fmla="*/ 157 w 445"/>
                <a:gd name="T11" fmla="*/ 83 h 128"/>
                <a:gd name="T12" fmla="*/ 341 w 445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28">
                  <a:moveTo>
                    <a:pt x="341" y="128"/>
                  </a:moveTo>
                  <a:lnTo>
                    <a:pt x="445" y="99"/>
                  </a:lnTo>
                  <a:lnTo>
                    <a:pt x="310" y="35"/>
                  </a:lnTo>
                  <a:lnTo>
                    <a:pt x="126" y="0"/>
                  </a:lnTo>
                  <a:lnTo>
                    <a:pt x="0" y="28"/>
                  </a:lnTo>
                  <a:lnTo>
                    <a:pt x="157" y="83"/>
                  </a:lnTo>
                  <a:lnTo>
                    <a:pt x="341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7105337" y="5027032"/>
              <a:ext cx="510918" cy="162645"/>
            </a:xfrm>
            <a:custGeom>
              <a:avLst/>
              <a:gdLst>
                <a:gd name="T0" fmla="*/ 133 w 289"/>
                <a:gd name="T1" fmla="*/ 0 h 92"/>
                <a:gd name="T2" fmla="*/ 0 w 289"/>
                <a:gd name="T3" fmla="*/ 0 h 92"/>
                <a:gd name="T4" fmla="*/ 40 w 289"/>
                <a:gd name="T5" fmla="*/ 40 h 92"/>
                <a:gd name="T6" fmla="*/ 166 w 289"/>
                <a:gd name="T7" fmla="*/ 92 h 92"/>
                <a:gd name="T8" fmla="*/ 289 w 289"/>
                <a:gd name="T9" fmla="*/ 66 h 92"/>
                <a:gd name="T10" fmla="*/ 133 w 289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92">
                  <a:moveTo>
                    <a:pt x="133" y="0"/>
                  </a:moveTo>
                  <a:lnTo>
                    <a:pt x="0" y="0"/>
                  </a:lnTo>
                  <a:lnTo>
                    <a:pt x="40" y="40"/>
                  </a:lnTo>
                  <a:lnTo>
                    <a:pt x="166" y="92"/>
                  </a:lnTo>
                  <a:lnTo>
                    <a:pt x="289" y="66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7649845" y="4996978"/>
              <a:ext cx="364184" cy="146734"/>
            </a:xfrm>
            <a:custGeom>
              <a:avLst/>
              <a:gdLst>
                <a:gd name="T0" fmla="*/ 0 w 206"/>
                <a:gd name="T1" fmla="*/ 54 h 83"/>
                <a:gd name="T2" fmla="*/ 83 w 206"/>
                <a:gd name="T3" fmla="*/ 83 h 83"/>
                <a:gd name="T4" fmla="*/ 206 w 206"/>
                <a:gd name="T5" fmla="*/ 71 h 83"/>
                <a:gd name="T6" fmla="*/ 206 w 206"/>
                <a:gd name="T7" fmla="*/ 14 h 83"/>
                <a:gd name="T8" fmla="*/ 31 w 206"/>
                <a:gd name="T9" fmla="*/ 0 h 83"/>
                <a:gd name="T10" fmla="*/ 0 w 206"/>
                <a:gd name="T11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83">
                  <a:moveTo>
                    <a:pt x="0" y="54"/>
                  </a:moveTo>
                  <a:lnTo>
                    <a:pt x="83" y="83"/>
                  </a:lnTo>
                  <a:lnTo>
                    <a:pt x="206" y="71"/>
                  </a:lnTo>
                  <a:lnTo>
                    <a:pt x="206" y="14"/>
                  </a:lnTo>
                  <a:lnTo>
                    <a:pt x="31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8026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endParaRPr lang="da-DK" dirty="0"/>
          </a:p>
        </p:txBody>
      </p:sp>
      <p:grpSp>
        <p:nvGrpSpPr>
          <p:cNvPr id="61" name="Gruppe 60">
            <a:extLst>
              <a:ext uri="{FF2B5EF4-FFF2-40B4-BE49-F238E27FC236}">
                <a16:creationId xmlns:a16="http://schemas.microsoft.com/office/drawing/2014/main" id="{0BA1241C-6250-EB4F-A2F9-48DBC86DA311}"/>
              </a:ext>
            </a:extLst>
          </p:cNvPr>
          <p:cNvGrpSpPr/>
          <p:nvPr/>
        </p:nvGrpSpPr>
        <p:grpSpPr>
          <a:xfrm>
            <a:off x="8837205" y="2902599"/>
            <a:ext cx="2399847" cy="1223412"/>
            <a:chOff x="9263558" y="2356321"/>
            <a:chExt cx="2399847" cy="1223412"/>
          </a:xfrm>
        </p:grpSpPr>
        <p:sp>
          <p:nvSpPr>
            <p:cNvPr id="62" name="Tekstfelt 61">
              <a:extLst>
                <a:ext uri="{FF2B5EF4-FFF2-40B4-BE49-F238E27FC236}">
                  <a16:creationId xmlns:a16="http://schemas.microsoft.com/office/drawing/2014/main" id="{44F2436F-8D0E-2E40-90EA-4C651B88AD9D}"/>
                </a:ext>
              </a:extLst>
            </p:cNvPr>
            <p:cNvSpPr txBox="1"/>
            <p:nvPr/>
          </p:nvSpPr>
          <p:spPr>
            <a:xfrm>
              <a:off x="10223245" y="2356321"/>
              <a:ext cx="1440160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50" b="1" dirty="0">
                  <a:solidFill>
                    <a:schemeClr val="accent2">
                      <a:lumMod val="50000"/>
                    </a:schemeClr>
                  </a:solidFill>
                </a:rPr>
                <a:t>Reducere</a:t>
              </a:r>
            </a:p>
            <a:p>
              <a:endParaRPr lang="da-DK" sz="105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>
                  <a:solidFill>
                    <a:schemeClr val="accent2">
                      <a:lumMod val="50000"/>
                    </a:schemeClr>
                  </a:solidFill>
                </a:rPr>
                <a:t>Genanvende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>
                  <a:solidFill>
                    <a:schemeClr val="accent2">
                      <a:lumMod val="50000"/>
                    </a:schemeClr>
                  </a:solidFill>
                </a:rPr>
                <a:t>Genbruge</a:t>
              </a:r>
            </a:p>
            <a:p>
              <a:endParaRPr lang="da-DK" sz="105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>
                  <a:solidFill>
                    <a:schemeClr val="accent2">
                      <a:lumMod val="50000"/>
                    </a:schemeClr>
                  </a:solidFill>
                </a:rPr>
                <a:t>Miljøfokus i materialevalg</a:t>
              </a:r>
            </a:p>
          </p:txBody>
        </p:sp>
        <p:cxnSp>
          <p:nvCxnSpPr>
            <p:cNvPr id="63" name="Lige forbindelse 62">
              <a:extLst>
                <a:ext uri="{FF2B5EF4-FFF2-40B4-BE49-F238E27FC236}">
                  <a16:creationId xmlns:a16="http://schemas.microsoft.com/office/drawing/2014/main" id="{3DF47F45-F011-8F41-A47B-D16AC2663272}"/>
                </a:ext>
              </a:extLst>
            </p:cNvPr>
            <p:cNvCxnSpPr/>
            <p:nvPr/>
          </p:nvCxnSpPr>
          <p:spPr bwMode="auto">
            <a:xfrm>
              <a:off x="9263558" y="2458056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0681EFD1-5F45-064C-ADC9-1144A913F89B}"/>
              </a:ext>
            </a:extLst>
          </p:cNvPr>
          <p:cNvGrpSpPr/>
          <p:nvPr/>
        </p:nvGrpSpPr>
        <p:grpSpPr>
          <a:xfrm>
            <a:off x="9197245" y="4721276"/>
            <a:ext cx="2372950" cy="946413"/>
            <a:chOff x="9623598" y="4174998"/>
            <a:chExt cx="2372950" cy="946413"/>
          </a:xfrm>
        </p:grpSpPr>
        <p:sp>
          <p:nvSpPr>
            <p:cNvPr id="65" name="Tekstfelt 64">
              <a:extLst>
                <a:ext uri="{FF2B5EF4-FFF2-40B4-BE49-F238E27FC236}">
                  <a16:creationId xmlns:a16="http://schemas.microsoft.com/office/drawing/2014/main" id="{1B8CD256-8AAD-F648-9EAA-4CF920054F59}"/>
                </a:ext>
              </a:extLst>
            </p:cNvPr>
            <p:cNvSpPr txBox="1"/>
            <p:nvPr/>
          </p:nvSpPr>
          <p:spPr>
            <a:xfrm>
              <a:off x="10209630" y="4174998"/>
              <a:ext cx="1786918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100" b="1" dirty="0">
                  <a:solidFill>
                    <a:schemeClr val="accent2">
                      <a:lumMod val="50000"/>
                    </a:schemeClr>
                  </a:solidFill>
                </a:rPr>
                <a:t>Reducere</a:t>
              </a:r>
            </a:p>
            <a:p>
              <a:endParaRPr lang="da-DK" sz="8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>
                  <a:solidFill>
                    <a:schemeClr val="accent2">
                      <a:lumMod val="50000"/>
                    </a:schemeClr>
                  </a:solidFill>
                </a:rPr>
                <a:t>Genanvende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>
                  <a:solidFill>
                    <a:schemeClr val="accent2">
                      <a:lumMod val="50000"/>
                    </a:schemeClr>
                  </a:solidFill>
                </a:rPr>
                <a:t>Genbruge</a:t>
              </a:r>
            </a:p>
            <a:p>
              <a:endParaRPr lang="da-DK" sz="5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>
                  <a:solidFill>
                    <a:schemeClr val="accent2">
                      <a:lumMod val="50000"/>
                    </a:schemeClr>
                  </a:solidFill>
                </a:rPr>
                <a:t>Leverandørvalg</a:t>
              </a:r>
            </a:p>
          </p:txBody>
        </p:sp>
        <p:cxnSp>
          <p:nvCxnSpPr>
            <p:cNvPr id="66" name="Lige forbindelse 65">
              <a:extLst>
                <a:ext uri="{FF2B5EF4-FFF2-40B4-BE49-F238E27FC236}">
                  <a16:creationId xmlns:a16="http://schemas.microsoft.com/office/drawing/2014/main" id="{BD687F4B-BFF4-E24A-98E5-98AAA40E69CD}"/>
                </a:ext>
              </a:extLst>
            </p:cNvPr>
            <p:cNvCxnSpPr/>
            <p:nvPr/>
          </p:nvCxnSpPr>
          <p:spPr bwMode="auto">
            <a:xfrm>
              <a:off x="9623598" y="4330264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7" name="Gruppe 66">
            <a:extLst>
              <a:ext uri="{FF2B5EF4-FFF2-40B4-BE49-F238E27FC236}">
                <a16:creationId xmlns:a16="http://schemas.microsoft.com/office/drawing/2014/main" id="{9EBF3878-0BC3-3E47-AAA9-26476112179F}"/>
              </a:ext>
            </a:extLst>
          </p:cNvPr>
          <p:cNvGrpSpPr/>
          <p:nvPr/>
        </p:nvGrpSpPr>
        <p:grpSpPr>
          <a:xfrm>
            <a:off x="7325037" y="5823768"/>
            <a:ext cx="2276331" cy="707886"/>
            <a:chOff x="7751390" y="5277490"/>
            <a:chExt cx="2276331" cy="707886"/>
          </a:xfrm>
        </p:grpSpPr>
        <p:sp>
          <p:nvSpPr>
            <p:cNvPr id="68" name="Tekstfelt 67">
              <a:extLst>
                <a:ext uri="{FF2B5EF4-FFF2-40B4-BE49-F238E27FC236}">
                  <a16:creationId xmlns:a16="http://schemas.microsoft.com/office/drawing/2014/main" id="{6590C6BB-5492-FA48-8895-8270CF249FE1}"/>
                </a:ext>
              </a:extLst>
            </p:cNvPr>
            <p:cNvSpPr txBox="1"/>
            <p:nvPr/>
          </p:nvSpPr>
          <p:spPr>
            <a:xfrm>
              <a:off x="8427387" y="5277490"/>
              <a:ext cx="16003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100" b="1" dirty="0">
                  <a:solidFill>
                    <a:srgbClr val="003E48"/>
                  </a:solidFill>
                </a:rPr>
                <a:t>Reducere</a:t>
              </a:r>
              <a:endParaRPr lang="da-DK" sz="1100" dirty="0">
                <a:solidFill>
                  <a:srgbClr val="003E48"/>
                </a:solidFill>
              </a:endParaRPr>
            </a:p>
            <a:p>
              <a:endParaRPr lang="da-DK" sz="800" dirty="0">
                <a:solidFill>
                  <a:srgbClr val="003E48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 smtClean="0">
                  <a:solidFill>
                    <a:srgbClr val="003E48"/>
                  </a:solidFill>
                </a:rPr>
                <a:t>Optimere</a:t>
              </a:r>
              <a:endParaRPr lang="da-DK" sz="700" dirty="0">
                <a:solidFill>
                  <a:srgbClr val="003E48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>
                  <a:solidFill>
                    <a:srgbClr val="003E48"/>
                  </a:solidFill>
                </a:rPr>
                <a:t>Drivmidler</a:t>
              </a:r>
            </a:p>
          </p:txBody>
        </p:sp>
        <p:cxnSp>
          <p:nvCxnSpPr>
            <p:cNvPr id="69" name="Vinklet forbindelse 68">
              <a:extLst>
                <a:ext uri="{FF2B5EF4-FFF2-40B4-BE49-F238E27FC236}">
                  <a16:creationId xmlns:a16="http://schemas.microsoft.com/office/drawing/2014/main" id="{EAB7C55C-7316-E145-B351-A2F24BE12C2E}"/>
                </a:ext>
              </a:extLst>
            </p:cNvPr>
            <p:cNvCxnSpPr/>
            <p:nvPr/>
          </p:nvCxnSpPr>
          <p:spPr bwMode="auto">
            <a:xfrm>
              <a:off x="7751390" y="5589769"/>
              <a:ext cx="386920" cy="180655"/>
            </a:xfrm>
            <a:prstGeom prst="bentConnector3">
              <a:avLst>
                <a:gd name="adj1" fmla="val 1193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0" name="Gruppe 69">
            <a:extLst>
              <a:ext uri="{FF2B5EF4-FFF2-40B4-BE49-F238E27FC236}">
                <a16:creationId xmlns:a16="http://schemas.microsoft.com/office/drawing/2014/main" id="{7A9ED6FB-F383-5F48-BA93-D73404A58ACB}"/>
              </a:ext>
            </a:extLst>
          </p:cNvPr>
          <p:cNvGrpSpPr/>
          <p:nvPr/>
        </p:nvGrpSpPr>
        <p:grpSpPr>
          <a:xfrm>
            <a:off x="3705174" y="4721276"/>
            <a:ext cx="1814420" cy="553998"/>
            <a:chOff x="4131527" y="4174998"/>
            <a:chExt cx="1814420" cy="553998"/>
          </a:xfrm>
        </p:grpSpPr>
        <p:sp>
          <p:nvSpPr>
            <p:cNvPr id="71" name="Tekstfelt 70">
              <a:extLst>
                <a:ext uri="{FF2B5EF4-FFF2-40B4-BE49-F238E27FC236}">
                  <a16:creationId xmlns:a16="http://schemas.microsoft.com/office/drawing/2014/main" id="{367111EB-BF41-0F4C-A7DF-16C5B473A0FB}"/>
                </a:ext>
              </a:extLst>
            </p:cNvPr>
            <p:cNvSpPr txBox="1"/>
            <p:nvPr/>
          </p:nvSpPr>
          <p:spPr>
            <a:xfrm>
              <a:off x="4131527" y="4174998"/>
              <a:ext cx="17869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100" b="1" dirty="0">
                  <a:solidFill>
                    <a:schemeClr val="accent2">
                      <a:lumMod val="50000"/>
                    </a:schemeClr>
                  </a:solidFill>
                </a:rPr>
                <a:t>Reducere</a:t>
              </a:r>
            </a:p>
            <a:p>
              <a:endParaRPr lang="da-DK" sz="8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>
                  <a:solidFill>
                    <a:schemeClr val="accent2">
                      <a:lumMod val="50000"/>
                    </a:schemeClr>
                  </a:solidFill>
                </a:rPr>
                <a:t>Gentænke</a:t>
              </a:r>
            </a:p>
          </p:txBody>
        </p:sp>
        <p:cxnSp>
          <p:nvCxnSpPr>
            <p:cNvPr id="72" name="Lige forbindelse 71">
              <a:extLst>
                <a:ext uri="{FF2B5EF4-FFF2-40B4-BE49-F238E27FC236}">
                  <a16:creationId xmlns:a16="http://schemas.microsoft.com/office/drawing/2014/main" id="{3160CDF0-DBAA-6043-84FA-75D02F5A1182}"/>
                </a:ext>
              </a:extLst>
            </p:cNvPr>
            <p:cNvCxnSpPr/>
            <p:nvPr/>
          </p:nvCxnSpPr>
          <p:spPr bwMode="auto">
            <a:xfrm>
              <a:off x="5441891" y="4330264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3" name="Gruppe 72">
            <a:extLst>
              <a:ext uri="{FF2B5EF4-FFF2-40B4-BE49-F238E27FC236}">
                <a16:creationId xmlns:a16="http://schemas.microsoft.com/office/drawing/2014/main" id="{D0937DB7-3611-D446-B87A-3F9350739D19}"/>
              </a:ext>
            </a:extLst>
          </p:cNvPr>
          <p:cNvGrpSpPr/>
          <p:nvPr/>
        </p:nvGrpSpPr>
        <p:grpSpPr>
          <a:xfrm>
            <a:off x="3665841" y="2860228"/>
            <a:ext cx="2189239" cy="1223412"/>
            <a:chOff x="4092194" y="2313950"/>
            <a:chExt cx="2189239" cy="1223412"/>
          </a:xfrm>
        </p:grpSpPr>
        <p:sp>
          <p:nvSpPr>
            <p:cNvPr id="74" name="Tekstfelt 73">
              <a:extLst>
                <a:ext uri="{FF2B5EF4-FFF2-40B4-BE49-F238E27FC236}">
                  <a16:creationId xmlns:a16="http://schemas.microsoft.com/office/drawing/2014/main" id="{23928CCD-BD66-FF46-9D08-DB6209D1B99A}"/>
                </a:ext>
              </a:extLst>
            </p:cNvPr>
            <p:cNvSpPr txBox="1"/>
            <p:nvPr/>
          </p:nvSpPr>
          <p:spPr>
            <a:xfrm>
              <a:off x="4092194" y="2313950"/>
              <a:ext cx="1769993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50" b="1" dirty="0">
                  <a:solidFill>
                    <a:schemeClr val="accent2">
                      <a:lumMod val="50000"/>
                    </a:schemeClr>
                  </a:solidFill>
                </a:rPr>
                <a:t>Reducere</a:t>
              </a:r>
            </a:p>
            <a:p>
              <a:endParaRPr lang="da-DK" sz="105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>
                  <a:solidFill>
                    <a:schemeClr val="accent2">
                      <a:lumMod val="50000"/>
                    </a:schemeClr>
                  </a:solidFill>
                </a:rPr>
                <a:t>Gentænke</a:t>
              </a:r>
            </a:p>
            <a:p>
              <a:endParaRPr lang="da-DK" sz="105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>
                  <a:solidFill>
                    <a:schemeClr val="accent2">
                      <a:lumMod val="50000"/>
                    </a:schemeClr>
                  </a:solidFill>
                </a:rPr>
                <a:t>Sortere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>
                  <a:solidFill>
                    <a:schemeClr val="accent2">
                      <a:lumMod val="50000"/>
                    </a:schemeClr>
                  </a:solidFill>
                </a:rPr>
                <a:t>Genanvende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050" dirty="0">
                  <a:solidFill>
                    <a:schemeClr val="accent2">
                      <a:lumMod val="50000"/>
                    </a:schemeClr>
                  </a:solidFill>
                </a:rPr>
                <a:t>Genbruge/reparere</a:t>
              </a:r>
            </a:p>
          </p:txBody>
        </p:sp>
        <p:cxnSp>
          <p:nvCxnSpPr>
            <p:cNvPr id="75" name="Lige forbindelse 74">
              <a:extLst>
                <a:ext uri="{FF2B5EF4-FFF2-40B4-BE49-F238E27FC236}">
                  <a16:creationId xmlns:a16="http://schemas.microsoft.com/office/drawing/2014/main" id="{1EC1A29C-A59B-FE45-95DE-C9B14BF10359}"/>
                </a:ext>
              </a:extLst>
            </p:cNvPr>
            <p:cNvCxnSpPr/>
            <p:nvPr/>
          </p:nvCxnSpPr>
          <p:spPr bwMode="auto">
            <a:xfrm>
              <a:off x="5231110" y="2458056"/>
              <a:ext cx="10503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" name="Billed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97" y="2254090"/>
            <a:ext cx="3403588" cy="3403588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2427971" y="582827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Vi kan påvirke hele kæden</a:t>
            </a:r>
          </a:p>
        </p:txBody>
      </p:sp>
    </p:spTree>
    <p:extLst>
      <p:ext uri="{BB962C8B-B14F-4D97-AF65-F5344CB8AC3E}">
        <p14:creationId xmlns:p14="http://schemas.microsoft.com/office/powerpoint/2010/main" val="28032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Animation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6" name="Pladsholder til indhold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05499" y="2493690"/>
            <a:ext cx="5750773" cy="3277322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720187" y="3213770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a-DK" sz="1400" dirty="0" smtClean="0"/>
              <a:t>Animationsfilm. Varighed 1:37</a:t>
            </a:r>
          </a:p>
          <a:p>
            <a:pPr lvl="0">
              <a:defRPr/>
            </a:pPr>
            <a:endParaRPr lang="da-DK" sz="1400" dirty="0"/>
          </a:p>
          <a:p>
            <a:pPr lvl="0">
              <a:defRPr/>
            </a:pPr>
            <a:r>
              <a:rPr lang="da-DK" sz="1400" dirty="0"/>
              <a:t>Handler om, hvor regionens CO2-aftryk kommer fra mv.</a:t>
            </a:r>
          </a:p>
          <a:p>
            <a:pPr lvl="0">
              <a:defRPr/>
            </a:pPr>
            <a:endParaRPr lang="da-DK" sz="1400" dirty="0" smtClean="0"/>
          </a:p>
          <a:p>
            <a:pPr lvl="0">
              <a:defRPr/>
            </a:pPr>
            <a:r>
              <a:rPr lang="da-DK" sz="1400" dirty="0" smtClean="0"/>
              <a:t>Billedet til højre er et link til 23Video, hvor filmen kan afspilles fra.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5766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a-DK" sz="2800" dirty="0"/>
              <a:t>Bæredygtighed </a:t>
            </a:r>
            <a:r>
              <a:rPr lang="da-DK" sz="2800" dirty="0" smtClean="0"/>
              <a:t>er, </a:t>
            </a:r>
            <a:endParaRPr lang="da-DK" sz="2800" dirty="0"/>
          </a:p>
          <a:p>
            <a:pPr algn="ctr"/>
            <a:r>
              <a:rPr lang="da-DK" sz="2800" dirty="0"/>
              <a:t>når vores måde at skabe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sundhed</a:t>
            </a:r>
            <a:r>
              <a:rPr lang="da-DK" sz="2800" dirty="0"/>
              <a:t>, trivsel og udvikling på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ikke </a:t>
            </a:r>
            <a:r>
              <a:rPr lang="da-DK" sz="2800" dirty="0"/>
              <a:t>forringer muligheden for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at </a:t>
            </a:r>
            <a:r>
              <a:rPr lang="da-DK" sz="2800" dirty="0"/>
              <a:t>leve et sundt liv i fremtiden.</a:t>
            </a:r>
          </a:p>
          <a:p>
            <a:endParaRPr lang="da-DK" sz="280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Hvad er bæredygtighed i Region Midtjylland?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728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31" y="2747300"/>
            <a:ext cx="1715875" cy="1144800"/>
          </a:xfrm>
          <a:prstGeom prst="rect">
            <a:avLst/>
          </a:prstGeom>
        </p:spPr>
      </p:pic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C99A415-DAF3-7948-A90D-B46EEC485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07" y="2709714"/>
            <a:ext cx="2897878" cy="12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Farver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CB69EA4-7E7C-6E44-A30B-521C2A3F6947}"/>
              </a:ext>
            </a:extLst>
          </p:cNvPr>
          <p:cNvSpPr/>
          <p:nvPr/>
        </p:nvSpPr>
        <p:spPr>
          <a:xfrm>
            <a:off x="926493" y="1861637"/>
            <a:ext cx="864096" cy="864096"/>
          </a:xfrm>
          <a:prstGeom prst="ellipse">
            <a:avLst/>
          </a:prstGeom>
          <a:solidFill>
            <a:srgbClr val="113F49"/>
          </a:solidFill>
          <a:ln w="3175" cap="sq">
            <a:solidFill>
              <a:srgbClr val="7E9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1B3A071-65D5-724A-8ABE-90295A217400}"/>
              </a:ext>
            </a:extLst>
          </p:cNvPr>
          <p:cNvSpPr/>
          <p:nvPr/>
        </p:nvSpPr>
        <p:spPr>
          <a:xfrm>
            <a:off x="926493" y="3112454"/>
            <a:ext cx="864096" cy="864096"/>
          </a:xfrm>
          <a:prstGeom prst="ellipse">
            <a:avLst/>
          </a:prstGeom>
          <a:solidFill>
            <a:schemeClr val="bg2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289E816-0221-F94A-8AA0-0634D2290CB9}"/>
              </a:ext>
            </a:extLst>
          </p:cNvPr>
          <p:cNvSpPr/>
          <p:nvPr/>
        </p:nvSpPr>
        <p:spPr>
          <a:xfrm>
            <a:off x="926493" y="5068731"/>
            <a:ext cx="864096" cy="864096"/>
          </a:xfrm>
          <a:prstGeom prst="ellipse">
            <a:avLst/>
          </a:prstGeom>
          <a:solidFill>
            <a:srgbClr val="7E9AA8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CCD96EC-8BB6-F848-92D0-8BA87C0A880C}"/>
              </a:ext>
            </a:extLst>
          </p:cNvPr>
          <p:cNvSpPr/>
          <p:nvPr/>
        </p:nvSpPr>
        <p:spPr>
          <a:xfrm>
            <a:off x="5056808" y="1893935"/>
            <a:ext cx="864096" cy="864096"/>
          </a:xfrm>
          <a:prstGeom prst="ellipse">
            <a:avLst/>
          </a:prstGeom>
          <a:solidFill>
            <a:srgbClr val="47B27A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8BB5E2D-F5A3-3B4D-9378-B8C460375729}"/>
              </a:ext>
            </a:extLst>
          </p:cNvPr>
          <p:cNvSpPr/>
          <p:nvPr/>
        </p:nvSpPr>
        <p:spPr>
          <a:xfrm>
            <a:off x="5021307" y="3151724"/>
            <a:ext cx="864096" cy="864096"/>
          </a:xfrm>
          <a:prstGeom prst="ellipse">
            <a:avLst/>
          </a:prstGeom>
          <a:solidFill>
            <a:srgbClr val="43BFE8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59F0D66-20DB-664F-B10E-D2B8F9BE7D64}"/>
              </a:ext>
            </a:extLst>
          </p:cNvPr>
          <p:cNvSpPr/>
          <p:nvPr/>
        </p:nvSpPr>
        <p:spPr>
          <a:xfrm>
            <a:off x="8173531" y="1893935"/>
            <a:ext cx="864096" cy="864096"/>
          </a:xfrm>
          <a:prstGeom prst="ellipse">
            <a:avLst/>
          </a:prstGeom>
          <a:solidFill>
            <a:srgbClr val="EDB627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CD52DF2-B278-9948-A060-8ECDB83586F5}"/>
              </a:ext>
            </a:extLst>
          </p:cNvPr>
          <p:cNvSpPr/>
          <p:nvPr/>
        </p:nvSpPr>
        <p:spPr>
          <a:xfrm>
            <a:off x="8173531" y="3224791"/>
            <a:ext cx="864096" cy="864096"/>
          </a:xfrm>
          <a:prstGeom prst="ellipse">
            <a:avLst/>
          </a:prstGeom>
          <a:solidFill>
            <a:srgbClr val="DE0157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8267E8F-A1F2-684C-BF2D-A0131F9AE439}"/>
              </a:ext>
            </a:extLst>
          </p:cNvPr>
          <p:cNvSpPr txBox="1"/>
          <p:nvPr/>
        </p:nvSpPr>
        <p:spPr>
          <a:xfrm>
            <a:off x="2092319" y="5031298"/>
            <a:ext cx="1417261" cy="99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900" b="1" dirty="0">
                <a:solidFill>
                  <a:schemeClr val="bg1"/>
                </a:solidFill>
              </a:rPr>
              <a:t>Symbolfarve</a:t>
            </a:r>
          </a:p>
          <a:p>
            <a:pPr>
              <a:lnSpc>
                <a:spcPct val="150000"/>
              </a:lnSpc>
            </a:pPr>
            <a:endParaRPr lang="da-DK" sz="7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CMYK  54, 31, 28, 0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RGB    126, 154, 168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HEX    7E9AA8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6E00200-120E-F646-9EF6-190A71939160}"/>
              </a:ext>
            </a:extLst>
          </p:cNvPr>
          <p:cNvSpPr txBox="1"/>
          <p:nvPr/>
        </p:nvSpPr>
        <p:spPr>
          <a:xfrm>
            <a:off x="2160045" y="1824205"/>
            <a:ext cx="1417262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900" b="1" dirty="0">
                <a:solidFill>
                  <a:schemeClr val="bg1"/>
                </a:solidFill>
              </a:rPr>
              <a:t>Mørk petroleum</a:t>
            </a:r>
          </a:p>
          <a:p>
            <a:pPr>
              <a:lnSpc>
                <a:spcPct val="150000"/>
              </a:lnSpc>
            </a:pPr>
            <a:endParaRPr lang="da-DK" sz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CMYK  90, 17, 30, 72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RGB    17, 63, 73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HEX    12404A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067023D-5420-A34E-8F15-FD35EA06706A}"/>
              </a:ext>
            </a:extLst>
          </p:cNvPr>
          <p:cNvSpPr txBox="1"/>
          <p:nvPr/>
        </p:nvSpPr>
        <p:spPr>
          <a:xfrm>
            <a:off x="2160045" y="3085586"/>
            <a:ext cx="1417262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900" b="1" dirty="0" err="1">
                <a:solidFill>
                  <a:schemeClr val="bg1"/>
                </a:solidFill>
              </a:rPr>
              <a:t>Midtlys</a:t>
            </a:r>
            <a:endParaRPr lang="da-DK" sz="9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a-DK" sz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CMYK  0, 2, 10, 15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RGB    227, 223, 212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HEX    DDD6C8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1767E7C-1F52-9849-992A-820642E7DC83}"/>
              </a:ext>
            </a:extLst>
          </p:cNvPr>
          <p:cNvSpPr txBox="1"/>
          <p:nvPr/>
        </p:nvSpPr>
        <p:spPr>
          <a:xfrm>
            <a:off x="6102617" y="1860096"/>
            <a:ext cx="1867178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900" b="1" dirty="0">
                <a:solidFill>
                  <a:schemeClr val="bg1"/>
                </a:solidFill>
              </a:rPr>
              <a:t>Cirkulær økonomi</a:t>
            </a:r>
          </a:p>
          <a:p>
            <a:pPr>
              <a:lnSpc>
                <a:spcPct val="150000"/>
              </a:lnSpc>
            </a:pPr>
            <a:endParaRPr lang="da-DK" sz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CMYK  70, 0, 65, 0 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RGB    71, 178, 122 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HEX    47B27A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B7741DB-47BF-AF42-98C6-12D65E400284}"/>
              </a:ext>
            </a:extLst>
          </p:cNvPr>
          <p:cNvSpPr txBox="1"/>
          <p:nvPr/>
        </p:nvSpPr>
        <p:spPr>
          <a:xfrm>
            <a:off x="6102617" y="3121477"/>
            <a:ext cx="1867178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900" b="1" dirty="0">
                <a:solidFill>
                  <a:schemeClr val="bg1"/>
                </a:solidFill>
              </a:rPr>
              <a:t>El, vand &amp; varme</a:t>
            </a:r>
          </a:p>
          <a:p>
            <a:pPr>
              <a:lnSpc>
                <a:spcPct val="150000"/>
              </a:lnSpc>
            </a:pPr>
            <a:endParaRPr lang="da-DK" sz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CMYK  65, 0, 5, 0 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RGB    67, 191, 232 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HEX    43BFE8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9A847AF-F0E3-F04E-9B5F-2191AF799FE6}"/>
              </a:ext>
            </a:extLst>
          </p:cNvPr>
          <p:cNvSpPr txBox="1"/>
          <p:nvPr/>
        </p:nvSpPr>
        <p:spPr>
          <a:xfrm>
            <a:off x="9254841" y="1860096"/>
            <a:ext cx="2224813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900" b="1" dirty="0">
                <a:solidFill>
                  <a:schemeClr val="bg1"/>
                </a:solidFill>
              </a:rPr>
              <a:t>Logistik, transport &amp; mobilitet</a:t>
            </a:r>
          </a:p>
          <a:p>
            <a:pPr>
              <a:lnSpc>
                <a:spcPct val="150000"/>
              </a:lnSpc>
            </a:pPr>
            <a:endParaRPr lang="da-DK" sz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CMYK  8, 30, 90, 0 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RGB    237, 182, 39 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HEX    EDB627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7889D02-B57F-A24D-A704-D8B1B7172E5F}"/>
              </a:ext>
            </a:extLst>
          </p:cNvPr>
          <p:cNvSpPr txBox="1"/>
          <p:nvPr/>
        </p:nvSpPr>
        <p:spPr>
          <a:xfrm>
            <a:off x="9254841" y="3182174"/>
            <a:ext cx="2224813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900" b="1" dirty="0">
                <a:solidFill>
                  <a:schemeClr val="bg1"/>
                </a:solidFill>
              </a:rPr>
              <a:t>Social ansvarlighed</a:t>
            </a:r>
          </a:p>
          <a:p>
            <a:pPr>
              <a:lnSpc>
                <a:spcPct val="150000"/>
              </a:lnSpc>
            </a:pPr>
            <a:endParaRPr lang="da-DK" sz="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CMYK  5, 100, 44, 0 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RGB    222, 1, 87 </a:t>
            </a:r>
          </a:p>
          <a:p>
            <a:pPr>
              <a:lnSpc>
                <a:spcPct val="150000"/>
              </a:lnSpc>
            </a:pPr>
            <a:r>
              <a:rPr lang="da-DK" sz="800" dirty="0">
                <a:solidFill>
                  <a:schemeClr val="bg1"/>
                </a:solidFill>
              </a:rPr>
              <a:t>HEX    DE0157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386F54BF-ADBC-1D4B-8606-79A716EA0467}"/>
              </a:ext>
            </a:extLst>
          </p:cNvPr>
          <p:cNvCxnSpPr/>
          <p:nvPr/>
        </p:nvCxnSpPr>
        <p:spPr bwMode="auto">
          <a:xfrm>
            <a:off x="4297387" y="1608946"/>
            <a:ext cx="0" cy="441313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kstfelt 19">
            <a:extLst>
              <a:ext uri="{FF2B5EF4-FFF2-40B4-BE49-F238E27FC236}">
                <a16:creationId xmlns:a16="http://schemas.microsoft.com/office/drawing/2014/main" id="{93002145-E0BC-2945-B727-0107440AB77A}"/>
              </a:ext>
            </a:extLst>
          </p:cNvPr>
          <p:cNvSpPr txBox="1"/>
          <p:nvPr/>
        </p:nvSpPr>
        <p:spPr>
          <a:xfrm>
            <a:off x="5017468" y="4647009"/>
            <a:ext cx="5256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2"/>
                </a:solidFill>
              </a:rPr>
              <a:t>Region </a:t>
            </a:r>
            <a:r>
              <a:rPr lang="da-DK" sz="1200" dirty="0">
                <a:solidFill>
                  <a:schemeClr val="bg2"/>
                </a:solidFill>
              </a:rPr>
              <a:t>Midtjyllands bæredygtighedskommunikation </a:t>
            </a:r>
            <a:r>
              <a:rPr lang="da-DK" sz="1200" dirty="0" smtClean="0">
                <a:solidFill>
                  <a:schemeClr val="bg2"/>
                </a:solidFill>
              </a:rPr>
              <a:t>bygger på disse </a:t>
            </a:r>
            <a:r>
              <a:rPr lang="da-DK" sz="1200" dirty="0">
                <a:solidFill>
                  <a:schemeClr val="bg2"/>
                </a:solidFill>
              </a:rPr>
              <a:t>syv </a:t>
            </a:r>
            <a:r>
              <a:rPr lang="da-DK" sz="1200" dirty="0" smtClean="0">
                <a:solidFill>
                  <a:schemeClr val="bg2"/>
                </a:solidFill>
              </a:rPr>
              <a:t>farver.</a:t>
            </a:r>
            <a:endParaRPr lang="da-DK" sz="1200" dirty="0">
              <a:solidFill>
                <a:schemeClr val="bg2"/>
              </a:solidFill>
            </a:endParaRPr>
          </a:p>
          <a:p>
            <a:endParaRPr lang="da-DK" sz="1200" dirty="0">
              <a:solidFill>
                <a:schemeClr val="bg2"/>
              </a:solidFill>
            </a:endParaRPr>
          </a:p>
          <a:p>
            <a:r>
              <a:rPr lang="da-DK" sz="1200" dirty="0">
                <a:solidFill>
                  <a:schemeClr val="bg2"/>
                </a:solidFill>
              </a:rPr>
              <a:t>Paletten består af to grundfarver, en overordnet symbolfarve </a:t>
            </a:r>
            <a:br>
              <a:rPr lang="da-DK" sz="1200" dirty="0">
                <a:solidFill>
                  <a:schemeClr val="bg2"/>
                </a:solidFill>
              </a:rPr>
            </a:br>
            <a:r>
              <a:rPr lang="da-DK" sz="1200" dirty="0">
                <a:solidFill>
                  <a:schemeClr val="bg2"/>
                </a:solidFill>
              </a:rPr>
              <a:t>og en farve til hver af de fire indsatsområder. Tilsammen giver farvepaletten stor frihed til at tilpasse elementerne til den konkrete sammenhæng.</a:t>
            </a:r>
          </a:p>
        </p:txBody>
      </p:sp>
    </p:spTree>
    <p:extLst>
      <p:ext uri="{BB962C8B-B14F-4D97-AF65-F5344CB8AC3E}">
        <p14:creationId xmlns:p14="http://schemas.microsoft.com/office/powerpoint/2010/main" val="16539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Overordnet symbol</a:t>
            </a:r>
            <a:br>
              <a:rPr lang="da-DK" dirty="0" smtClean="0"/>
            </a:br>
            <a:endParaRPr lang="da-DK" dirty="0"/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79E8FD7D-9D6D-AC41-9269-AFD201D9EF6E}"/>
              </a:ext>
            </a:extLst>
          </p:cNvPr>
          <p:cNvCxnSpPr/>
          <p:nvPr/>
        </p:nvCxnSpPr>
        <p:spPr bwMode="auto">
          <a:xfrm>
            <a:off x="6097587" y="1413570"/>
            <a:ext cx="0" cy="470334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975225F7-F333-E948-A369-5A4BEAE09346}"/>
              </a:ext>
            </a:extLst>
          </p:cNvPr>
          <p:cNvSpPr txBox="1"/>
          <p:nvPr/>
        </p:nvSpPr>
        <p:spPr>
          <a:xfrm>
            <a:off x="813522" y="3601556"/>
            <a:ext cx="4495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i="1" dirty="0"/>
              <a:t>Symbol uden tekst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4A1FFE4-863E-2740-A113-2E7D1FF719D0}"/>
              </a:ext>
            </a:extLst>
          </p:cNvPr>
          <p:cNvSpPr txBox="1"/>
          <p:nvPr/>
        </p:nvSpPr>
        <p:spPr>
          <a:xfrm>
            <a:off x="7129561" y="1553090"/>
            <a:ext cx="4495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i="1" dirty="0"/>
              <a:t>Tekst til højre for symbol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C027AAD-7405-A840-8B57-0694E8452AFF}"/>
              </a:ext>
            </a:extLst>
          </p:cNvPr>
          <p:cNvSpPr txBox="1"/>
          <p:nvPr/>
        </p:nvSpPr>
        <p:spPr>
          <a:xfrm>
            <a:off x="7129561" y="3924180"/>
            <a:ext cx="4495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i="1" dirty="0"/>
              <a:t>Tekst under symbol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21A446F-AE5B-BF4E-AAAB-3B035E7F07AF}"/>
              </a:ext>
            </a:extLst>
          </p:cNvPr>
          <p:cNvSpPr txBox="1"/>
          <p:nvPr/>
        </p:nvSpPr>
        <p:spPr>
          <a:xfrm>
            <a:off x="675382" y="2359390"/>
            <a:ext cx="4123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Det overordnede symbol for bæredygtigheds-strategien kan bruges selvstændigt eller kombineres med teksten </a:t>
            </a:r>
            <a:r>
              <a:rPr lang="da-DK" sz="1400" dirty="0" smtClean="0"/>
              <a:t>VORES VERDEN </a:t>
            </a:r>
            <a:r>
              <a:rPr lang="da-DK" sz="1400" b="1" dirty="0"/>
              <a:t>VORES </a:t>
            </a:r>
            <a:r>
              <a:rPr lang="da-DK" sz="1400" b="1" dirty="0" smtClean="0"/>
              <a:t>ANSVAR</a:t>
            </a:r>
            <a:endParaRPr lang="da-DK" sz="1400" dirty="0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2" y="3924108"/>
            <a:ext cx="3473771" cy="2313998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37" y="1845127"/>
            <a:ext cx="1625080" cy="1082522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421A446F-AE5B-BF4E-AAAB-3B035E7F07AF}"/>
              </a:ext>
            </a:extLst>
          </p:cNvPr>
          <p:cNvSpPr txBox="1"/>
          <p:nvPr/>
        </p:nvSpPr>
        <p:spPr>
          <a:xfrm>
            <a:off x="8689875" y="2124778"/>
            <a:ext cx="241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spc="300" dirty="0" smtClean="0">
                <a:solidFill>
                  <a:srgbClr val="113F49"/>
                </a:solidFill>
              </a:rPr>
              <a:t>VORES VERDEN </a:t>
            </a:r>
          </a:p>
          <a:p>
            <a:r>
              <a:rPr lang="da-DK" sz="1200" b="1" spc="300" dirty="0" smtClean="0">
                <a:solidFill>
                  <a:srgbClr val="113F49"/>
                </a:solidFill>
              </a:rPr>
              <a:t>VORES ANSVAR</a:t>
            </a:r>
            <a:endParaRPr lang="da-DK" sz="1200" spc="300" dirty="0">
              <a:solidFill>
                <a:srgbClr val="113F49"/>
              </a:solidFill>
            </a:endParaRPr>
          </a:p>
        </p:txBody>
      </p:sp>
      <p:pic>
        <p:nvPicPr>
          <p:cNvPr id="24" name="Billed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91" y="4363496"/>
            <a:ext cx="1625080" cy="1082522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421A446F-AE5B-BF4E-AAAB-3B035E7F07AF}"/>
              </a:ext>
            </a:extLst>
          </p:cNvPr>
          <p:cNvSpPr txBox="1"/>
          <p:nvPr/>
        </p:nvSpPr>
        <p:spPr>
          <a:xfrm>
            <a:off x="7090937" y="5366470"/>
            <a:ext cx="241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spc="300" dirty="0" smtClean="0">
                <a:solidFill>
                  <a:srgbClr val="113F49"/>
                </a:solidFill>
              </a:rPr>
              <a:t>VORES VERDEN </a:t>
            </a:r>
          </a:p>
          <a:p>
            <a:r>
              <a:rPr lang="da-DK" sz="1200" b="1" spc="300" dirty="0" smtClean="0">
                <a:solidFill>
                  <a:srgbClr val="113F49"/>
                </a:solidFill>
              </a:rPr>
              <a:t>VORES ANSVAR</a:t>
            </a:r>
            <a:endParaRPr lang="da-DK" sz="1200" spc="300" dirty="0">
              <a:solidFill>
                <a:srgbClr val="113F49"/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9553841" y="548384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i="1" dirty="0" smtClean="0"/>
              <a:t>OBS! Det </a:t>
            </a:r>
            <a:r>
              <a:rPr lang="da-DK" sz="900" i="1" dirty="0"/>
              <a:t>korrekte er, at </a:t>
            </a:r>
            <a:r>
              <a:rPr lang="da-DK" sz="900" i="1" dirty="0" smtClean="0"/>
              <a:t>symbol og tekst er </a:t>
            </a:r>
            <a:r>
              <a:rPr lang="da-DK" sz="900" i="1" dirty="0"/>
              <a:t>venstrestillet som vist her</a:t>
            </a:r>
          </a:p>
        </p:txBody>
      </p:sp>
    </p:spTree>
    <p:extLst>
      <p:ext uri="{BB962C8B-B14F-4D97-AF65-F5344CB8AC3E}">
        <p14:creationId xmlns:p14="http://schemas.microsoft.com/office/powerpoint/2010/main" val="153579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Overordnet symbol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50" y="1651477"/>
            <a:ext cx="2697092" cy="1799500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480963" y="2565698"/>
            <a:ext cx="4176464" cy="4356000"/>
          </a:xfrm>
          <a:prstGeom prst="rect">
            <a:avLst/>
          </a:prstGeom>
          <a:solidFill>
            <a:srgbClr val="113F49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6" y="2205658"/>
            <a:ext cx="1908052" cy="1271019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421A446F-AE5B-BF4E-AAAB-3B035E7F07AF}"/>
              </a:ext>
            </a:extLst>
          </p:cNvPr>
          <p:cNvSpPr txBox="1"/>
          <p:nvPr/>
        </p:nvSpPr>
        <p:spPr>
          <a:xfrm>
            <a:off x="841003" y="3444679"/>
            <a:ext cx="241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spc="300" dirty="0" smtClean="0">
                <a:solidFill>
                  <a:srgbClr val="E3DFD4"/>
                </a:solidFill>
              </a:rPr>
              <a:t>VORES VERDEN </a:t>
            </a:r>
          </a:p>
          <a:p>
            <a:r>
              <a:rPr lang="da-DK" sz="1200" b="1" spc="300" dirty="0" smtClean="0">
                <a:solidFill>
                  <a:srgbClr val="E3DFD4"/>
                </a:solidFill>
              </a:rPr>
              <a:t>VORES ANSVAR</a:t>
            </a:r>
            <a:endParaRPr lang="da-DK" sz="1200" spc="300" dirty="0">
              <a:solidFill>
                <a:srgbClr val="E3DFD4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60" y="3226883"/>
            <a:ext cx="2702155" cy="18000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8" y="4834050"/>
            <a:ext cx="2702157" cy="180000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421A446F-AE5B-BF4E-AAAB-3B035E7F07AF}"/>
              </a:ext>
            </a:extLst>
          </p:cNvPr>
          <p:cNvSpPr txBox="1"/>
          <p:nvPr/>
        </p:nvSpPr>
        <p:spPr>
          <a:xfrm>
            <a:off x="5089475" y="5734050"/>
            <a:ext cx="412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dirty="0" smtClean="0"/>
              <a:t>Symbolet findes i tre farver,</a:t>
            </a:r>
          </a:p>
          <a:p>
            <a:pPr algn="r"/>
            <a:r>
              <a:rPr lang="da-DK" sz="1400" dirty="0" smtClean="0"/>
              <a:t> som kan bruges på forskellig vis</a:t>
            </a:r>
            <a:endParaRPr lang="da-DK" sz="1400" dirty="0"/>
          </a:p>
        </p:txBody>
      </p:sp>
      <p:sp>
        <p:nvSpPr>
          <p:cNvPr id="14" name="Pladsholder til indhold 6"/>
          <p:cNvSpPr>
            <a:spLocks noGrp="1"/>
          </p:cNvSpPr>
          <p:nvPr>
            <p:ph idx="1"/>
          </p:nvPr>
        </p:nvSpPr>
        <p:spPr>
          <a:xfrm>
            <a:off x="841003" y="4338813"/>
            <a:ext cx="3528392" cy="2259333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>
                <a:solidFill>
                  <a:srgbClr val="E3DFD4"/>
                </a:solidFill>
              </a:rPr>
              <a:t>Bæredygtighed </a:t>
            </a:r>
            <a:r>
              <a:rPr lang="da-DK" sz="1800" dirty="0" smtClean="0">
                <a:solidFill>
                  <a:srgbClr val="E3DFD4"/>
                </a:solidFill>
              </a:rPr>
              <a:t>er, </a:t>
            </a:r>
            <a:endParaRPr lang="da-DK" sz="1800" dirty="0">
              <a:solidFill>
                <a:srgbClr val="E3DFD4"/>
              </a:solidFill>
            </a:endParaRPr>
          </a:p>
          <a:p>
            <a:pPr marL="0" indent="0">
              <a:buNone/>
            </a:pPr>
            <a:r>
              <a:rPr lang="da-DK" sz="1800" dirty="0">
                <a:solidFill>
                  <a:srgbClr val="E3DFD4"/>
                </a:solidFill>
              </a:rPr>
              <a:t>når vores måde at </a:t>
            </a:r>
            <a:r>
              <a:rPr lang="da-DK" sz="1800" dirty="0" smtClean="0">
                <a:solidFill>
                  <a:srgbClr val="E3DFD4"/>
                </a:solidFill>
              </a:rPr>
              <a:t>skabe sundhed</a:t>
            </a:r>
            <a:r>
              <a:rPr lang="da-DK" sz="1800" dirty="0">
                <a:solidFill>
                  <a:srgbClr val="E3DFD4"/>
                </a:solidFill>
              </a:rPr>
              <a:t>, trivsel </a:t>
            </a:r>
            <a:r>
              <a:rPr lang="da-DK" sz="1800" dirty="0" smtClean="0">
                <a:solidFill>
                  <a:srgbClr val="E3DFD4"/>
                </a:solidFill>
              </a:rPr>
              <a:t>og </a:t>
            </a:r>
            <a:r>
              <a:rPr lang="da-DK" sz="1800" dirty="0">
                <a:solidFill>
                  <a:srgbClr val="E3DFD4"/>
                </a:solidFill>
              </a:rPr>
              <a:t>udvikling på </a:t>
            </a:r>
            <a:r>
              <a:rPr lang="da-DK" sz="1800" dirty="0" smtClean="0">
                <a:solidFill>
                  <a:srgbClr val="E3DFD4"/>
                </a:solidFill>
              </a:rPr>
              <a:t>ikke </a:t>
            </a:r>
            <a:r>
              <a:rPr lang="da-DK" sz="1800" dirty="0">
                <a:solidFill>
                  <a:srgbClr val="E3DFD4"/>
                </a:solidFill>
              </a:rPr>
              <a:t>forringer </a:t>
            </a:r>
            <a:r>
              <a:rPr lang="da-DK" sz="1800" dirty="0" smtClean="0">
                <a:solidFill>
                  <a:srgbClr val="E3DFD4"/>
                </a:solidFill>
              </a:rPr>
              <a:t>muligheden </a:t>
            </a:r>
            <a:r>
              <a:rPr lang="da-DK" sz="1800" dirty="0">
                <a:solidFill>
                  <a:srgbClr val="E3DFD4"/>
                </a:solidFill>
              </a:rPr>
              <a:t>for </a:t>
            </a:r>
            <a:r>
              <a:rPr lang="da-DK" sz="1800" dirty="0" smtClean="0">
                <a:solidFill>
                  <a:srgbClr val="E3DFD4"/>
                </a:solidFill>
              </a:rPr>
              <a:t>at </a:t>
            </a:r>
            <a:r>
              <a:rPr lang="da-DK" sz="1800" dirty="0">
                <a:solidFill>
                  <a:srgbClr val="E3DFD4"/>
                </a:solidFill>
              </a:rPr>
              <a:t>leve et sundt liv i fremtiden.</a:t>
            </a:r>
          </a:p>
          <a:p>
            <a:pPr marL="0" indent="0">
              <a:buNone/>
            </a:pPr>
            <a:endParaRPr lang="da-DK" sz="1200" dirty="0">
              <a:solidFill>
                <a:srgbClr val="E3DF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Symboler for de fire indsatsområder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E6747B7-EEAA-C840-BE77-2E29C834B7CB}"/>
              </a:ext>
            </a:extLst>
          </p:cNvPr>
          <p:cNvSpPr txBox="1"/>
          <p:nvPr/>
        </p:nvSpPr>
        <p:spPr>
          <a:xfrm>
            <a:off x="789048" y="3196927"/>
            <a:ext cx="4123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2"/>
                </a:solidFill>
              </a:rPr>
              <a:t>Symbolerne kan bruges selvstændigt eller med tilhørende titel på indsatsområdet.</a:t>
            </a:r>
          </a:p>
          <a:p>
            <a:endParaRPr lang="da-DK" sz="1400" dirty="0">
              <a:solidFill>
                <a:schemeClr val="bg2"/>
              </a:solidFill>
            </a:endParaRPr>
          </a:p>
          <a:p>
            <a:r>
              <a:rPr lang="da-DK" sz="1400" dirty="0">
                <a:solidFill>
                  <a:schemeClr val="bg2"/>
                </a:solidFill>
              </a:rPr>
              <a:t>Symbolerne må både bruges enkeltvis, samlet og i kombination med det overordnede symbol. 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62" y="2349674"/>
            <a:ext cx="1301475" cy="130248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52" y="2349674"/>
            <a:ext cx="1301475" cy="130248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28" y="4445212"/>
            <a:ext cx="1301475" cy="130248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51" y="4445212"/>
            <a:ext cx="1301475" cy="1302480"/>
          </a:xfrm>
          <a:prstGeom prst="rect">
            <a:avLst/>
          </a:prstGeom>
        </p:spPr>
      </p:pic>
      <p:sp>
        <p:nvSpPr>
          <p:cNvPr id="13" name="Pladsholder til indhold 6"/>
          <p:cNvSpPr txBox="1">
            <a:spLocks/>
          </p:cNvSpPr>
          <p:nvPr/>
        </p:nvSpPr>
        <p:spPr bwMode="auto">
          <a:xfrm>
            <a:off x="6391459" y="2735566"/>
            <a:ext cx="2586448" cy="7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tabLst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198003" indent="-36405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3200">
                <a:solidFill>
                  <a:schemeClr val="bg2"/>
                </a:solidFill>
                <a:latin typeface="+mn-lt"/>
              </a:defRPr>
            </a:lvl2pPr>
            <a:lvl3pPr marL="1790655" indent="-241294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2"/>
                </a:solidFill>
                <a:latin typeface="+mn-lt"/>
              </a:defRPr>
            </a:lvl3pPr>
            <a:lvl4pPr marL="2523004" indent="-243411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2"/>
                </a:solidFill>
                <a:latin typeface="+mn-lt"/>
              </a:defRPr>
            </a:lvl4pPr>
            <a:lvl5pPr marL="3109306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2"/>
                </a:solidFill>
                <a:latin typeface="+mn-lt"/>
              </a:defRPr>
            </a:lvl5pPr>
            <a:lvl6pPr marL="3718891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6pPr>
            <a:lvl7pPr marL="4328476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7pPr>
            <a:lvl8pPr marL="4938061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8pPr>
            <a:lvl9pPr marL="5547645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400" b="1" kern="0" dirty="0" smtClean="0"/>
              <a:t>Cirkulær økonomi</a:t>
            </a:r>
            <a:r>
              <a:rPr lang="da-DK" sz="1400" kern="0" dirty="0" smtClean="0"/>
              <a:t> </a:t>
            </a:r>
            <a:br>
              <a:rPr lang="da-DK" sz="1400" kern="0" dirty="0" smtClean="0"/>
            </a:br>
            <a:r>
              <a:rPr lang="da-DK" sz="1400" kern="0" dirty="0" smtClean="0"/>
              <a:t> </a:t>
            </a:r>
            <a:endParaRPr lang="da-DK" sz="1400" kern="0" dirty="0"/>
          </a:p>
        </p:txBody>
      </p:sp>
      <p:sp>
        <p:nvSpPr>
          <p:cNvPr id="14" name="Pladsholder til indhold 6"/>
          <p:cNvSpPr txBox="1">
            <a:spLocks/>
          </p:cNvSpPr>
          <p:nvPr/>
        </p:nvSpPr>
        <p:spPr bwMode="auto">
          <a:xfrm>
            <a:off x="6288003" y="4703338"/>
            <a:ext cx="2602591" cy="7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tabLst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198003" indent="-36405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3200">
                <a:solidFill>
                  <a:schemeClr val="bg2"/>
                </a:solidFill>
                <a:latin typeface="+mn-lt"/>
              </a:defRPr>
            </a:lvl2pPr>
            <a:lvl3pPr marL="1790655" indent="-241294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2"/>
                </a:solidFill>
                <a:latin typeface="+mn-lt"/>
              </a:defRPr>
            </a:lvl3pPr>
            <a:lvl4pPr marL="2523004" indent="-243411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2"/>
                </a:solidFill>
                <a:latin typeface="+mn-lt"/>
              </a:defRPr>
            </a:lvl4pPr>
            <a:lvl5pPr marL="3109306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2"/>
                </a:solidFill>
                <a:latin typeface="+mn-lt"/>
              </a:defRPr>
            </a:lvl5pPr>
            <a:lvl6pPr marL="3718891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6pPr>
            <a:lvl7pPr marL="4328476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7pPr>
            <a:lvl8pPr marL="4938061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8pPr>
            <a:lvl9pPr marL="5547645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400" b="1" kern="0" dirty="0" smtClean="0"/>
              <a:t>Logistik, transport </a:t>
            </a:r>
            <a:br>
              <a:rPr lang="da-DK" sz="1400" b="1" kern="0" dirty="0" smtClean="0"/>
            </a:br>
            <a:r>
              <a:rPr lang="da-DK" sz="1400" b="1" kern="0" dirty="0" smtClean="0"/>
              <a:t>&amp; mobilitet</a:t>
            </a:r>
            <a:endParaRPr lang="da-DK" sz="1400" kern="0" dirty="0"/>
          </a:p>
        </p:txBody>
      </p:sp>
      <p:sp>
        <p:nvSpPr>
          <p:cNvPr id="15" name="Pladsholder til indhold 6"/>
          <p:cNvSpPr txBox="1">
            <a:spLocks/>
          </p:cNvSpPr>
          <p:nvPr/>
        </p:nvSpPr>
        <p:spPr bwMode="auto">
          <a:xfrm>
            <a:off x="9931231" y="2663558"/>
            <a:ext cx="2263944" cy="7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tabLst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198003" indent="-36405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3200">
                <a:solidFill>
                  <a:schemeClr val="bg2"/>
                </a:solidFill>
                <a:latin typeface="+mn-lt"/>
              </a:defRPr>
            </a:lvl2pPr>
            <a:lvl3pPr marL="1790655" indent="-241294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2"/>
                </a:solidFill>
                <a:latin typeface="+mn-lt"/>
              </a:defRPr>
            </a:lvl3pPr>
            <a:lvl4pPr marL="2523004" indent="-243411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2"/>
                </a:solidFill>
                <a:latin typeface="+mn-lt"/>
              </a:defRPr>
            </a:lvl4pPr>
            <a:lvl5pPr marL="3109306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2"/>
                </a:solidFill>
                <a:latin typeface="+mn-lt"/>
              </a:defRPr>
            </a:lvl5pPr>
            <a:lvl6pPr marL="3718891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6pPr>
            <a:lvl7pPr marL="4328476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7pPr>
            <a:lvl8pPr marL="4938061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8pPr>
            <a:lvl9pPr marL="5547645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400" b="1" kern="0" dirty="0" smtClean="0"/>
              <a:t>El, vand &amp; varme</a:t>
            </a:r>
            <a:endParaRPr lang="da-DK" sz="1400" kern="0" dirty="0"/>
          </a:p>
        </p:txBody>
      </p:sp>
      <p:sp>
        <p:nvSpPr>
          <p:cNvPr id="16" name="Pladsholder til indhold 6"/>
          <p:cNvSpPr txBox="1">
            <a:spLocks/>
          </p:cNvSpPr>
          <p:nvPr/>
        </p:nvSpPr>
        <p:spPr bwMode="auto">
          <a:xfrm>
            <a:off x="9931231" y="4713334"/>
            <a:ext cx="2263944" cy="7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tabLst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198003" indent="-36405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3200">
                <a:solidFill>
                  <a:schemeClr val="bg2"/>
                </a:solidFill>
                <a:latin typeface="+mn-lt"/>
              </a:defRPr>
            </a:lvl2pPr>
            <a:lvl3pPr marL="1790655" indent="-241294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2"/>
                </a:solidFill>
                <a:latin typeface="+mn-lt"/>
              </a:defRPr>
            </a:lvl3pPr>
            <a:lvl4pPr marL="2523004" indent="-243411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2200">
                <a:solidFill>
                  <a:schemeClr val="bg2"/>
                </a:solidFill>
                <a:latin typeface="+mn-lt"/>
              </a:defRPr>
            </a:lvl4pPr>
            <a:lvl5pPr marL="3109306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2"/>
                </a:solidFill>
                <a:latin typeface="+mn-lt"/>
              </a:defRPr>
            </a:lvl5pPr>
            <a:lvl6pPr marL="3718891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6pPr>
            <a:lvl7pPr marL="4328476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7pPr>
            <a:lvl8pPr marL="4938061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8pPr>
            <a:lvl9pPr marL="5547645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400" b="1" kern="0" dirty="0" smtClean="0"/>
              <a:t>Social ansvarlighed</a:t>
            </a:r>
            <a:endParaRPr lang="da-DK" sz="1400" kern="0" dirty="0"/>
          </a:p>
        </p:txBody>
      </p:sp>
    </p:spTree>
    <p:extLst>
      <p:ext uri="{BB962C8B-B14F-4D97-AF65-F5344CB8AC3E}">
        <p14:creationId xmlns:p14="http://schemas.microsoft.com/office/powerpoint/2010/main" val="253191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20188" y="2159502"/>
            <a:ext cx="7033584" cy="4032000"/>
          </a:xfrm>
        </p:spPr>
        <p:txBody>
          <a:bodyPr/>
          <a:lstStyle/>
          <a:p>
            <a:r>
              <a:rPr lang="da-DK" sz="1400" dirty="0"/>
              <a:t>Kommunikationen af bæredygtighedsstrategien har fået sin helt egen illustrationsstil for at understøtte den visuelle genkendelighed på tværs af elementer.</a:t>
            </a:r>
          </a:p>
          <a:p>
            <a:endParaRPr lang="da-DK" sz="1400" dirty="0"/>
          </a:p>
          <a:p>
            <a:r>
              <a:rPr lang="da-DK" sz="1400" dirty="0"/>
              <a:t>De enkelte illustrationer kan bruges efter behov.</a:t>
            </a:r>
          </a:p>
          <a:p>
            <a:endParaRPr lang="da-DK" sz="1400" dirty="0"/>
          </a:p>
          <a:p>
            <a:r>
              <a:rPr lang="da-DK" sz="1400" dirty="0"/>
              <a:t>På følgende side finder du illustrationerne og eksempler på, hvordan de kan kombineres med tekst.</a:t>
            </a:r>
          </a:p>
          <a:p>
            <a:endParaRPr lang="da-DK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39" y="1604390"/>
            <a:ext cx="1302392" cy="70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1932956"/>
            <a:ext cx="1872208" cy="187220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451" y="4000879"/>
            <a:ext cx="2675748" cy="2675748"/>
          </a:xfrm>
          <a:prstGeom prst="rect">
            <a:avLst/>
          </a:prstGeom>
        </p:spPr>
      </p:pic>
      <p:pic>
        <p:nvPicPr>
          <p:cNvPr id="6" name="Pladsholder til indhold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571" y="1485578"/>
            <a:ext cx="1293598" cy="219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2190694" y="2061642"/>
            <a:ext cx="317649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VIDSTE DU </a:t>
            </a:r>
            <a:r>
              <a:rPr lang="da-DK" sz="1200" b="1" dirty="0" smtClean="0"/>
              <a:t>…</a:t>
            </a:r>
          </a:p>
          <a:p>
            <a:endParaRPr lang="da-DK" sz="1200" b="1" dirty="0"/>
          </a:p>
          <a:p>
            <a:r>
              <a:rPr lang="da-DK" sz="1200" dirty="0" smtClean="0"/>
              <a:t>80 </a:t>
            </a:r>
            <a:r>
              <a:rPr lang="da-DK" sz="1200" dirty="0"/>
              <a:t>pct. af </a:t>
            </a:r>
            <a:r>
              <a:rPr lang="da-DK" sz="1200" dirty="0" smtClean="0"/>
              <a:t>CO2-aftrykket fra </a:t>
            </a:r>
            <a:r>
              <a:rPr lang="da-DK" sz="1200" dirty="0"/>
              <a:t>din smartphone </a:t>
            </a:r>
            <a:r>
              <a:rPr lang="da-DK" sz="1200" dirty="0" smtClean="0"/>
              <a:t>stammer fra </a:t>
            </a:r>
            <a:r>
              <a:rPr lang="da-DK" sz="1200" dirty="0"/>
              <a:t>udvinding af råvarer</a:t>
            </a:r>
            <a:r>
              <a:rPr lang="da-DK" sz="1200" dirty="0" smtClean="0"/>
              <a:t>, bearbejdning </a:t>
            </a:r>
            <a:r>
              <a:rPr lang="da-DK" sz="1200" dirty="0"/>
              <a:t>og transport</a:t>
            </a:r>
            <a:r>
              <a:rPr lang="da-DK" sz="1200" dirty="0" smtClean="0"/>
              <a:t>.</a:t>
            </a:r>
          </a:p>
          <a:p>
            <a:endParaRPr lang="da-DK" sz="1200" dirty="0"/>
          </a:p>
          <a:p>
            <a:r>
              <a:rPr lang="da-DK" sz="1050" dirty="0"/>
              <a:t>Kilde: The Independent, </a:t>
            </a:r>
            <a:r>
              <a:rPr lang="da-DK" sz="1050" dirty="0" smtClean="0"/>
              <a:t>2018  </a:t>
            </a:r>
            <a:endParaRPr lang="da-DK" sz="1050" dirty="0"/>
          </a:p>
        </p:txBody>
      </p:sp>
      <p:sp>
        <p:nvSpPr>
          <p:cNvPr id="9" name="Tekstfelt 8"/>
          <p:cNvSpPr txBox="1"/>
          <p:nvPr/>
        </p:nvSpPr>
        <p:spPr>
          <a:xfrm>
            <a:off x="7753771" y="1773610"/>
            <a:ext cx="3049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VIDSTE DU </a:t>
            </a:r>
            <a:r>
              <a:rPr lang="da-DK" sz="1200" b="1" dirty="0" smtClean="0"/>
              <a:t>…</a:t>
            </a:r>
          </a:p>
          <a:p>
            <a:endParaRPr lang="da-DK" sz="1200" b="1" dirty="0"/>
          </a:p>
          <a:p>
            <a:r>
              <a:rPr lang="da-DK" sz="1200" dirty="0"/>
              <a:t>51 pct. af elforbruget i Region </a:t>
            </a:r>
            <a:r>
              <a:rPr lang="da-DK" sz="1200" dirty="0" smtClean="0"/>
              <a:t>Midtjylland </a:t>
            </a:r>
            <a:r>
              <a:rPr lang="da-DK" sz="1200" dirty="0"/>
              <a:t>i 2018 kom fra </a:t>
            </a:r>
            <a:r>
              <a:rPr lang="da-DK" sz="1200" dirty="0" smtClean="0"/>
              <a:t>vedvarende energikilder </a:t>
            </a:r>
            <a:r>
              <a:rPr lang="da-DK" sz="1200" dirty="0"/>
              <a:t>(vind, sol og biomasse</a:t>
            </a:r>
            <a:r>
              <a:rPr lang="da-DK" sz="1200" dirty="0" smtClean="0"/>
              <a:t>).</a:t>
            </a:r>
          </a:p>
          <a:p>
            <a:endParaRPr lang="da-DK" sz="1200" dirty="0"/>
          </a:p>
          <a:p>
            <a:r>
              <a:rPr lang="da-DK" sz="1200" dirty="0"/>
              <a:t>I 2028 forventes regionens </a:t>
            </a:r>
            <a:r>
              <a:rPr lang="da-DK" sz="1200" dirty="0" smtClean="0"/>
              <a:t>elforbrug at </a:t>
            </a:r>
            <a:r>
              <a:rPr lang="da-DK" sz="1200" dirty="0"/>
              <a:t>stamme udelukkende fra </a:t>
            </a:r>
            <a:r>
              <a:rPr lang="da-DK" sz="1200" dirty="0" smtClean="0"/>
              <a:t>vedvarende </a:t>
            </a:r>
            <a:r>
              <a:rPr lang="da-DK" sz="1200" dirty="0"/>
              <a:t>energi. </a:t>
            </a:r>
            <a:r>
              <a:rPr lang="da-DK" sz="1050" dirty="0" smtClean="0"/>
              <a:t>  </a:t>
            </a:r>
            <a:endParaRPr lang="da-DK" sz="1050" dirty="0"/>
          </a:p>
        </p:txBody>
      </p:sp>
      <p:sp>
        <p:nvSpPr>
          <p:cNvPr id="10" name="Tekstfelt 9"/>
          <p:cNvSpPr txBox="1"/>
          <p:nvPr/>
        </p:nvSpPr>
        <p:spPr>
          <a:xfrm>
            <a:off x="2190693" y="4308073"/>
            <a:ext cx="3635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VIDSTE DU </a:t>
            </a:r>
            <a:r>
              <a:rPr lang="da-DK" sz="1200" b="1" dirty="0" smtClean="0"/>
              <a:t>…</a:t>
            </a:r>
          </a:p>
          <a:p>
            <a:endParaRPr lang="da-DK" sz="1200" b="1" dirty="0"/>
          </a:p>
          <a:p>
            <a:r>
              <a:rPr lang="da-DK" sz="1200" dirty="0"/>
              <a:t>Andelen af varevogne, som kører på</a:t>
            </a:r>
          </a:p>
          <a:p>
            <a:r>
              <a:rPr lang="da-DK" sz="1200" dirty="0"/>
              <a:t>el eller brint i 2019, udgjorde 0,2 pct.</a:t>
            </a:r>
          </a:p>
          <a:p>
            <a:r>
              <a:rPr lang="da-DK" sz="1200" dirty="0"/>
              <a:t>i Danmark. Den tilsvarende andel</a:t>
            </a:r>
          </a:p>
          <a:p>
            <a:r>
              <a:rPr lang="da-DK" sz="1200" dirty="0"/>
              <a:t>for busser var 0,05 pct</a:t>
            </a:r>
            <a:r>
              <a:rPr lang="da-DK" sz="1200" dirty="0" smtClean="0"/>
              <a:t>.</a:t>
            </a:r>
          </a:p>
          <a:p>
            <a:endParaRPr lang="da-DK" sz="1200" dirty="0"/>
          </a:p>
          <a:p>
            <a:r>
              <a:rPr lang="da-DK" sz="1050" dirty="0"/>
              <a:t>Kilde: Danmarks Statistik. </a:t>
            </a:r>
            <a:r>
              <a:rPr lang="da-DK" sz="1050" dirty="0" smtClean="0"/>
              <a:t>  </a:t>
            </a:r>
            <a:endParaRPr lang="da-DK" sz="1050" dirty="0"/>
          </a:p>
        </p:txBody>
      </p:sp>
      <p:sp>
        <p:nvSpPr>
          <p:cNvPr id="11" name="Tekstfelt 10"/>
          <p:cNvSpPr txBox="1"/>
          <p:nvPr/>
        </p:nvSpPr>
        <p:spPr>
          <a:xfrm>
            <a:off x="7753771" y="4308073"/>
            <a:ext cx="363542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VIDSTE DU </a:t>
            </a:r>
            <a:r>
              <a:rPr lang="da-DK" sz="1200" b="1" dirty="0" smtClean="0"/>
              <a:t>…</a:t>
            </a:r>
          </a:p>
          <a:p>
            <a:endParaRPr lang="da-DK" sz="1200" b="1" dirty="0"/>
          </a:p>
          <a:p>
            <a:r>
              <a:rPr lang="da-DK" sz="1200" dirty="0"/>
              <a:t>I 2019 vedtog Region Midtjylland sin første </a:t>
            </a:r>
            <a:r>
              <a:rPr lang="da-DK" sz="1200" dirty="0" smtClean="0"/>
              <a:t>miljømærkningspolitik</a:t>
            </a:r>
            <a:r>
              <a:rPr lang="da-DK" sz="1200" dirty="0"/>
              <a:t>. Formålet er at</a:t>
            </a:r>
          </a:p>
          <a:p>
            <a:r>
              <a:rPr lang="da-DK" sz="1200" dirty="0"/>
              <a:t>øge andelen af </a:t>
            </a:r>
            <a:r>
              <a:rPr lang="da-DK" sz="1200" dirty="0" smtClean="0"/>
              <a:t>miljømærkede produkter </a:t>
            </a:r>
            <a:r>
              <a:rPr lang="da-DK" sz="1200" dirty="0"/>
              <a:t>i regionen</a:t>
            </a:r>
            <a:r>
              <a:rPr lang="da-DK" sz="1200" dirty="0" smtClean="0"/>
              <a:t>.</a:t>
            </a:r>
          </a:p>
          <a:p>
            <a:endParaRPr lang="da-DK" sz="105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00" y="3660303"/>
            <a:ext cx="2505795" cy="25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Illustrationer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7" y="3429794"/>
            <a:ext cx="4149874" cy="414987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69" y="117426"/>
            <a:ext cx="3312368" cy="331236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3" y="1341562"/>
            <a:ext cx="6859588" cy="685958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59" y="728415"/>
            <a:ext cx="4797946" cy="479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M-farver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RM med petrol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Overskrift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Overskrif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RM med grøn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Overskrif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M med orang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Overskrift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2" id="{AE9CD783-5D24-48F2-85C4-E37EBB9DF619}" vid="{5F9000A9-7680-4188-8BF3-5DFB466E8055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ru-skabelon</Template>
  <TotalTime>0</TotalTime>
  <Words>786</Words>
  <Application>Microsoft Office PowerPoint</Application>
  <PresentationFormat>Brugerdefineret</PresentationFormat>
  <Paragraphs>182</Paragraphs>
  <Slides>24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RM-multicolour_16-9_v02</vt:lpstr>
      <vt:lpstr>Værktøjskasse</vt:lpstr>
      <vt:lpstr>Grafisk værktøjskasse</vt:lpstr>
      <vt:lpstr>Farver </vt:lpstr>
      <vt:lpstr>Overordnet symbol </vt:lpstr>
      <vt:lpstr>Overordnet symbol </vt:lpstr>
      <vt:lpstr>Symboler for de fire indsatsområder </vt:lpstr>
      <vt:lpstr>Illustrationer </vt:lpstr>
      <vt:lpstr>Illustrationer </vt:lpstr>
      <vt:lpstr>Illustrationer </vt:lpstr>
      <vt:lpstr>Illustrationer </vt:lpstr>
      <vt:lpstr>Illustrationer </vt:lpstr>
      <vt:lpstr>Illustrationer </vt:lpstr>
      <vt:lpstr>Illustrationer </vt:lpstr>
      <vt:lpstr>Illustrationer </vt:lpstr>
      <vt:lpstr>Illustrationer </vt:lpstr>
      <vt:lpstr>Illustrationer </vt:lpstr>
      <vt:lpstr>Illustrationer </vt:lpstr>
      <vt:lpstr>Illustrationer </vt:lpstr>
      <vt:lpstr>Illustrationer </vt:lpstr>
      <vt:lpstr>PowerPoint-præsentation</vt:lpstr>
      <vt:lpstr>Illustrationer</vt:lpstr>
      <vt:lpstr>Animation </vt:lpstr>
      <vt:lpstr>Hvad er bæredygtighed i Region Midtjylland?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Pia Janum Davidsen</dc:creator>
  <cp:lastModifiedBy>Pia Janum Davidsen</cp:lastModifiedBy>
  <cp:revision>57</cp:revision>
  <cp:lastPrinted>2020-01-23T11:37:56Z</cp:lastPrinted>
  <dcterms:created xsi:type="dcterms:W3CDTF">2021-03-31T11:55:15Z</dcterms:created>
  <dcterms:modified xsi:type="dcterms:W3CDTF">2022-01-03T14:46:54Z</dcterms:modified>
</cp:coreProperties>
</file>