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41"/>
  </p:notesMasterIdLst>
  <p:sldIdLst>
    <p:sldId id="285" r:id="rId2"/>
    <p:sldId id="287" r:id="rId3"/>
    <p:sldId id="288" r:id="rId4"/>
    <p:sldId id="289" r:id="rId5"/>
    <p:sldId id="286" r:id="rId6"/>
    <p:sldId id="290" r:id="rId7"/>
    <p:sldId id="291" r:id="rId8"/>
    <p:sldId id="320" r:id="rId9"/>
    <p:sldId id="332" r:id="rId10"/>
    <p:sldId id="315" r:id="rId11"/>
    <p:sldId id="316" r:id="rId12"/>
    <p:sldId id="297" r:id="rId13"/>
    <p:sldId id="295" r:id="rId14"/>
    <p:sldId id="298" r:id="rId15"/>
    <p:sldId id="318" r:id="rId16"/>
    <p:sldId id="296" r:id="rId17"/>
    <p:sldId id="300" r:id="rId18"/>
    <p:sldId id="301" r:id="rId19"/>
    <p:sldId id="299" r:id="rId20"/>
    <p:sldId id="302" r:id="rId21"/>
    <p:sldId id="303" r:id="rId22"/>
    <p:sldId id="304" r:id="rId23"/>
    <p:sldId id="305" r:id="rId24"/>
    <p:sldId id="306" r:id="rId25"/>
    <p:sldId id="308" r:id="rId26"/>
    <p:sldId id="307" r:id="rId27"/>
    <p:sldId id="309" r:id="rId28"/>
    <p:sldId id="310" r:id="rId29"/>
    <p:sldId id="311" r:id="rId30"/>
    <p:sldId id="317" r:id="rId31"/>
    <p:sldId id="313" r:id="rId32"/>
    <p:sldId id="326" r:id="rId33"/>
    <p:sldId id="331" r:id="rId34"/>
    <p:sldId id="327" r:id="rId35"/>
    <p:sldId id="328" r:id="rId36"/>
    <p:sldId id="292" r:id="rId37"/>
    <p:sldId id="321" r:id="rId38"/>
    <p:sldId id="329" r:id="rId39"/>
    <p:sldId id="330" r:id="rId40"/>
  </p:sldIdLst>
  <p:sldSz cx="12195175" cy="6859588"/>
  <p:notesSz cx="6797675" cy="9926638"/>
  <p:custDataLst>
    <p:tags r:id="rId42"/>
  </p:custDataLst>
  <p:defaultTex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97C060A6-37BE-40CE-AD36-72D5FD81D187}">
          <p14:sldIdLst>
            <p14:sldId id="285"/>
            <p14:sldId id="287"/>
            <p14:sldId id="288"/>
            <p14:sldId id="289"/>
          </p14:sldIdLst>
        </p14:section>
        <p14:section name="Bæredygtighed og CO2" id="{1B0FEB77-4E25-4BCC-8104-B3AB146AF6CB}">
          <p14:sldIdLst>
            <p14:sldId id="286"/>
            <p14:sldId id="290"/>
            <p14:sldId id="291"/>
            <p14:sldId id="320"/>
            <p14:sldId id="332"/>
            <p14:sldId id="315"/>
            <p14:sldId id="316"/>
            <p14:sldId id="297"/>
            <p14:sldId id="295"/>
            <p14:sldId id="298"/>
            <p14:sldId id="318"/>
          </p14:sldIdLst>
        </p14:section>
        <p14:section name="Fire Spor" id="{55994FF2-F8AE-4B4C-84AC-4D38D15D1F4D}">
          <p14:sldIdLst>
            <p14:sldId id="296"/>
          </p14:sldIdLst>
        </p14:section>
        <p14:section name="Cirkulær økonomi" id="{BF3E94C3-418F-47B0-8BF0-9BEAAB463739}">
          <p14:sldIdLst>
            <p14:sldId id="300"/>
            <p14:sldId id="301"/>
          </p14:sldIdLst>
        </p14:section>
        <p14:section name="El, vand &amp; varme" id="{257087BE-69D7-453A-B27C-30F3F9350645}">
          <p14:sldIdLst>
            <p14:sldId id="299"/>
            <p14:sldId id="302"/>
          </p14:sldIdLst>
        </p14:section>
        <p14:section name="Logistik, transport &amp; mobilitet" id="{6D224217-586F-4DE8-A531-DA5FDA6C1FAC}">
          <p14:sldIdLst>
            <p14:sldId id="303"/>
            <p14:sldId id="304"/>
            <p14:sldId id="305"/>
          </p14:sldIdLst>
        </p14:section>
        <p14:section name="Social ansvarlighed" id="{0F658C5A-6126-410B-9C73-B754EFDDF5FF}">
          <p14:sldIdLst>
            <p14:sldId id="306"/>
            <p14:sldId id="308"/>
            <p14:sldId id="307"/>
          </p14:sldIdLst>
        </p14:section>
        <p14:section name="Overordnede klimamålsætninger" id="{10E72D23-991C-49EE-B5DB-2C4E81845D8E}">
          <p14:sldIdLst>
            <p14:sldId id="309"/>
            <p14:sldId id="310"/>
            <p14:sldId id="311"/>
            <p14:sldId id="317"/>
            <p14:sldId id="313"/>
            <p14:sldId id="326"/>
            <p14:sldId id="331"/>
            <p14:sldId id="327"/>
            <p14:sldId id="328"/>
            <p14:sldId id="292"/>
            <p14:sldId id="321"/>
            <p14:sldId id="329"/>
            <p14:sldId id="330"/>
          </p14:sldIdLst>
        </p14:section>
      </p14:sectionLst>
    </p:ext>
    <p:ext uri="{EFAFB233-063F-42B5-8137-9DF3F51BA10A}">
      <p15:sldGuideLst xmlns:p15="http://schemas.microsoft.com/office/powerpoint/2012/main">
        <p15:guide id="1" orient="horz" pos="2161" userDrawn="1">
          <p15:clr>
            <a:srgbClr val="A4A3A4"/>
          </p15:clr>
        </p15:guide>
        <p15:guide id="2" pos="3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a Janum Davidsen" initials="PJD" lastIdx="8" clrIdx="0">
    <p:extLst>
      <p:ext uri="{19B8F6BF-5375-455C-9EA6-DF929625EA0E}">
        <p15:presenceInfo xmlns:p15="http://schemas.microsoft.com/office/powerpoint/2012/main" userId="Pia Janum David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3F49"/>
    <a:srgbClr val="E3D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88488" autoAdjust="0"/>
  </p:normalViewPr>
  <p:slideViewPr>
    <p:cSldViewPr>
      <p:cViewPr varScale="1">
        <p:scale>
          <a:sx n="86" d="100"/>
          <a:sy n="86" d="100"/>
        </p:scale>
        <p:origin x="342" y="96"/>
      </p:cViewPr>
      <p:guideLst>
        <p:guide orient="horz" pos="2161"/>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regneark1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regneark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1"/>
          <c:showSerName val="0"/>
          <c:showPercent val="0"/>
          <c:showBubbleSize val="0"/>
          <c:showLeaderLines val="0"/>
        </c:dLbls>
        <c:firstSliceAng val="12"/>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1"/>
          <c:showSerName val="0"/>
          <c:showPercent val="0"/>
          <c:showBubbleSize val="0"/>
          <c:showLeaderLines val="0"/>
        </c:dLbls>
        <c:firstSliceAng val="12"/>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Kolonne1</c:v>
                </c:pt>
              </c:strCache>
            </c:strRef>
          </c:tx>
          <c:spPr>
            <a:pattFill prst="wdUpDiag">
              <a:fgClr>
                <a:srgbClr val="44B67C"/>
              </a:fgClr>
              <a:bgClr>
                <a:srgbClr val="E2DFD0"/>
              </a:bgClr>
            </a:pattFill>
            <a:ln w="47625">
              <a:solidFill>
                <a:srgbClr val="44B67C"/>
              </a:solidFill>
            </a:ln>
            <a:effectLst/>
          </c:spPr>
          <c:explosion val="5"/>
          <c:dPt>
            <c:idx val="0"/>
            <c:bubble3D val="0"/>
            <c:spPr>
              <a:pattFill prst="wdUpDiag">
                <a:fgClr>
                  <a:srgbClr val="47B27A"/>
                </a:fgClr>
                <a:bgClr>
                  <a:srgbClr val="E2DFD0"/>
                </a:bgClr>
              </a:pattFill>
              <a:ln w="47625">
                <a:solidFill>
                  <a:srgbClr val="44B67C"/>
                </a:solidFill>
              </a:ln>
              <a:effectLst/>
            </c:spPr>
            <c:extLst>
              <c:ext xmlns:c16="http://schemas.microsoft.com/office/drawing/2014/chart" uri="{C3380CC4-5D6E-409C-BE32-E72D297353CC}">
                <c16:uniqueId val="{00000005-26CF-4C09-85E2-F15C7E027C98}"/>
              </c:ext>
            </c:extLst>
          </c:dPt>
          <c:dPt>
            <c:idx val="1"/>
            <c:bubble3D val="0"/>
            <c:spPr>
              <a:pattFill prst="wdUpDiag">
                <a:fgClr>
                  <a:srgbClr val="44B67C"/>
                </a:fgClr>
                <a:bgClr>
                  <a:srgbClr val="E2DFD0"/>
                </a:bgClr>
              </a:pattFill>
              <a:ln w="47625">
                <a:solidFill>
                  <a:srgbClr val="44B67C"/>
                </a:solidFill>
              </a:ln>
              <a:effectLst/>
            </c:spPr>
            <c:extLst>
              <c:ext xmlns:c16="http://schemas.microsoft.com/office/drawing/2014/chart" uri="{C3380CC4-5D6E-409C-BE32-E72D297353CC}">
                <c16:uniqueId val="{00000006-26CF-4C09-85E2-F15C7E027C98}"/>
              </c:ext>
            </c:extLst>
          </c:dPt>
          <c:dPt>
            <c:idx val="2"/>
            <c:bubble3D val="0"/>
            <c:spPr>
              <a:pattFill prst="wdUpDiag">
                <a:fgClr>
                  <a:srgbClr val="44B67C"/>
                </a:fgClr>
                <a:bgClr>
                  <a:srgbClr val="E2DFD0"/>
                </a:bgClr>
              </a:pattFill>
              <a:ln w="47625">
                <a:solidFill>
                  <a:srgbClr val="44B67C"/>
                </a:solidFill>
              </a:ln>
              <a:effectLst/>
            </c:spPr>
            <c:extLst>
              <c:ext xmlns:c16="http://schemas.microsoft.com/office/drawing/2014/chart" uri="{C3380CC4-5D6E-409C-BE32-E72D297353CC}">
                <c16:uniqueId val="{0000000A-26CF-4C09-85E2-F15C7E027C98}"/>
              </c:ext>
            </c:extLst>
          </c:dPt>
          <c:dPt>
            <c:idx val="3"/>
            <c:bubble3D val="0"/>
            <c:spPr>
              <a:pattFill prst="wdUpDiag">
                <a:fgClr>
                  <a:srgbClr val="44B67C"/>
                </a:fgClr>
                <a:bgClr>
                  <a:srgbClr val="E2DFD0"/>
                </a:bgClr>
              </a:pattFill>
              <a:ln w="47625">
                <a:solidFill>
                  <a:srgbClr val="44B67C"/>
                </a:solidFill>
              </a:ln>
              <a:effectLst/>
            </c:spPr>
            <c:extLst>
              <c:ext xmlns:c16="http://schemas.microsoft.com/office/drawing/2014/chart" uri="{C3380CC4-5D6E-409C-BE32-E72D297353CC}">
                <c16:uniqueId val="{00000007-26CF-4C09-85E2-F15C7E027C98}"/>
              </c:ext>
            </c:extLst>
          </c:dPt>
          <c:dPt>
            <c:idx val="4"/>
            <c:bubble3D val="0"/>
            <c:spPr>
              <a:pattFill prst="wdUpDiag">
                <a:fgClr>
                  <a:srgbClr val="44B67C"/>
                </a:fgClr>
                <a:bgClr>
                  <a:srgbClr val="E2DFD0"/>
                </a:bgClr>
              </a:pattFill>
              <a:ln w="47625">
                <a:solidFill>
                  <a:srgbClr val="44B67C"/>
                </a:solidFill>
              </a:ln>
              <a:effectLst/>
            </c:spPr>
            <c:extLst>
              <c:ext xmlns:c16="http://schemas.microsoft.com/office/drawing/2014/chart" uri="{C3380CC4-5D6E-409C-BE32-E72D297353CC}">
                <c16:uniqueId val="{00000008-26CF-4C09-85E2-F15C7E027C98}"/>
              </c:ext>
            </c:extLst>
          </c:dPt>
          <c:dPt>
            <c:idx val="5"/>
            <c:bubble3D val="0"/>
            <c:spPr>
              <a:pattFill prst="wdUpDiag">
                <a:fgClr>
                  <a:srgbClr val="44B67C"/>
                </a:fgClr>
                <a:bgClr>
                  <a:srgbClr val="E2DFD0"/>
                </a:bgClr>
              </a:pattFill>
              <a:ln w="47625">
                <a:solidFill>
                  <a:srgbClr val="44B67C"/>
                </a:solidFill>
              </a:ln>
              <a:effectLst/>
            </c:spPr>
            <c:extLst>
              <c:ext xmlns:c16="http://schemas.microsoft.com/office/drawing/2014/chart" uri="{C3380CC4-5D6E-409C-BE32-E72D297353CC}">
                <c16:uniqueId val="{00000009-26CF-4C09-85E2-F15C7E027C98}"/>
              </c:ext>
            </c:extLst>
          </c:dPt>
          <c:dLbls>
            <c:dLbl>
              <c:idx val="0"/>
              <c:layout>
                <c:manualLayout>
                  <c:x val="2.8261656849182071E-2"/>
                  <c:y val="5.481381362762725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CF-4C09-85E2-F15C7E027C98}"/>
                </c:ext>
              </c:extLst>
            </c:dLbl>
            <c:dLbl>
              <c:idx val="1"/>
              <c:layout>
                <c:manualLayout>
                  <c:x val="5.1606598263423932E-2"/>
                  <c:y val="-7.15221030442060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CF-4C09-85E2-F15C7E027C98}"/>
                </c:ext>
              </c:extLst>
            </c:dLbl>
            <c:dLbl>
              <c:idx val="2"/>
              <c:layout>
                <c:manualLayout>
                  <c:x val="-4.286740355897669E-2"/>
                  <c:y val="-2.522489676420929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6CF-4C09-85E2-F15C7E027C98}"/>
                </c:ext>
              </c:extLst>
            </c:dLbl>
            <c:dLbl>
              <c:idx val="3"/>
              <c:layout>
                <c:manualLayout>
                  <c:x val="-2.7122125387430619E-2"/>
                  <c:y val="-6.85398970797941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CF-4C09-85E2-F15C7E027C98}"/>
                </c:ext>
              </c:extLst>
            </c:dLbl>
            <c:dLbl>
              <c:idx val="4"/>
              <c:layout>
                <c:manualLayout>
                  <c:x val="-2.3623978805789841E-2"/>
                  <c:y val="1.998635997271994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6CF-4C09-85E2-F15C7E027C98}"/>
                </c:ext>
              </c:extLst>
            </c:dLbl>
            <c:dLbl>
              <c:idx val="5"/>
              <c:layout>
                <c:manualLayout>
                  <c:x val="-2.7539236903618886E-2"/>
                  <c:y val="3.291958583917167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CF-4C09-85E2-F15C7E027C9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113F49"/>
                    </a:solidFill>
                    <a:latin typeface="+mn-lt"/>
                    <a:ea typeface="+mn-ea"/>
                    <a:cs typeface="+mn-cs"/>
                  </a:defRPr>
                </a:pPr>
                <a:endParaRPr lang="da-DK"/>
              </a:p>
            </c:txP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'Ark1'!$A$2:$A$7</c:f>
              <c:strCache>
                <c:ptCount val="6"/>
                <c:pt idx="0">
                  <c:v>Læge- og sygefaglige
produkter/udstyr</c:v>
                </c:pt>
                <c:pt idx="1">
                  <c:v>Medicin</c:v>
                </c:pt>
                <c:pt idx="2">
                  <c:v>Medicoteknisk udstyr</c:v>
                </c:pt>
                <c:pt idx="3">
                  <c:v>Tjenesteydelser</c:v>
                </c:pt>
                <c:pt idx="4">
                  <c:v>Fødevarer</c:v>
                </c:pt>
                <c:pt idx="5">
                  <c:v>Øvrige varekøb</c:v>
                </c:pt>
              </c:strCache>
            </c:strRef>
          </c:cat>
          <c:val>
            <c:numRef>
              <c:f>'Ark1'!$B$2:$B$7</c:f>
              <c:numCache>
                <c:formatCode>0%</c:formatCode>
                <c:ptCount val="6"/>
                <c:pt idx="0">
                  <c:v>0.26</c:v>
                </c:pt>
                <c:pt idx="1">
                  <c:v>0.22</c:v>
                </c:pt>
                <c:pt idx="2">
                  <c:v>0.1</c:v>
                </c:pt>
                <c:pt idx="3">
                  <c:v>0.21</c:v>
                </c:pt>
                <c:pt idx="4">
                  <c:v>0.04</c:v>
                </c:pt>
                <c:pt idx="5">
                  <c:v>0.18</c:v>
                </c:pt>
              </c:numCache>
            </c:numRef>
          </c:val>
          <c:extLst>
            <c:ext xmlns:c16="http://schemas.microsoft.com/office/drawing/2014/chart" uri="{C3380CC4-5D6E-409C-BE32-E72D297353CC}">
              <c16:uniqueId val="{00000000-26CF-4C09-85E2-F15C7E027C98}"/>
            </c:ext>
          </c:extLst>
        </c:ser>
        <c:dLbls>
          <c:showLegendKey val="0"/>
          <c:showVal val="1"/>
          <c:showCatName val="1"/>
          <c:showSerName val="0"/>
          <c:showPercent val="0"/>
          <c:showBubbleSize val="0"/>
          <c:showLeaderLines val="1"/>
        </c:dLbls>
        <c:firstSliceAng val="12"/>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1"/>
          <c:showSerName val="0"/>
          <c:showPercent val="0"/>
          <c:showBubbleSize val="0"/>
          <c:showLeaderLines val="0"/>
        </c:dLbls>
        <c:firstSliceAng val="12"/>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30C58F-6DB9-48F4-871F-5808F64F8E6B}" type="doc">
      <dgm:prSet loTypeId="urn:microsoft.com/office/officeart/2005/8/layout/gear1" loCatId="cycle" qsTypeId="urn:microsoft.com/office/officeart/2005/8/quickstyle/simple1" qsCatId="simple" csTypeId="urn:microsoft.com/office/officeart/2005/8/colors/accent2_3" csCatId="accent2" phldr="1"/>
      <dgm:spPr/>
    </dgm:pt>
    <dgm:pt modelId="{01CA21E5-581B-4159-9D6F-2B4CFD5DAA63}">
      <dgm:prSet phldrT="[Tekst]" custT="1"/>
      <dgm:spPr>
        <a:ln>
          <a:noFill/>
        </a:ln>
      </dgm:spPr>
      <dgm:t>
        <a:bodyPr/>
        <a:lstStyle/>
        <a:p>
          <a:r>
            <a:rPr lang="da-DK" sz="1400" b="1" dirty="0" smtClean="0"/>
            <a:t>Bæredygtigheds-strategi</a:t>
          </a:r>
          <a:endParaRPr lang="da-DK" sz="1400" b="1" dirty="0"/>
        </a:p>
      </dgm:t>
    </dgm:pt>
    <dgm:pt modelId="{6073597A-B3DB-4405-8189-9EA785A93DEA}" type="parTrans" cxnId="{CFCD6708-6F23-4502-ADDC-48F4D7FE1B54}">
      <dgm:prSet/>
      <dgm:spPr/>
      <dgm:t>
        <a:bodyPr/>
        <a:lstStyle/>
        <a:p>
          <a:endParaRPr lang="da-DK"/>
        </a:p>
      </dgm:t>
    </dgm:pt>
    <dgm:pt modelId="{7911874A-5768-4C94-8B03-F8B3B2316F77}" type="sibTrans" cxnId="{CFCD6708-6F23-4502-ADDC-48F4D7FE1B54}">
      <dgm:prSet/>
      <dgm:spPr/>
      <dgm:t>
        <a:bodyPr/>
        <a:lstStyle/>
        <a:p>
          <a:endParaRPr lang="da-DK"/>
        </a:p>
      </dgm:t>
    </dgm:pt>
    <dgm:pt modelId="{524F98FF-2108-4999-9D4F-757F4DAE791F}">
      <dgm:prSet phldrT="[Tekst]" custT="1"/>
      <dgm:spPr>
        <a:ln>
          <a:noFill/>
        </a:ln>
      </dgm:spPr>
      <dgm:t>
        <a:bodyPr/>
        <a:lstStyle/>
        <a:p>
          <a:r>
            <a:rPr lang="da-DK" sz="1200" b="1" dirty="0" smtClean="0"/>
            <a:t>Regional handleplan</a:t>
          </a:r>
          <a:endParaRPr lang="da-DK" sz="1200" b="1" dirty="0"/>
        </a:p>
      </dgm:t>
    </dgm:pt>
    <dgm:pt modelId="{F4D96D3E-024C-4F45-B0F2-FA2BE126AD7C}" type="parTrans" cxnId="{04FAD426-F55C-4707-98C0-2A941398F3D0}">
      <dgm:prSet/>
      <dgm:spPr/>
      <dgm:t>
        <a:bodyPr/>
        <a:lstStyle/>
        <a:p>
          <a:endParaRPr lang="da-DK"/>
        </a:p>
      </dgm:t>
    </dgm:pt>
    <dgm:pt modelId="{26FD8BDC-FC42-423F-83BA-3C3FF36CBBBA}" type="sibTrans" cxnId="{04FAD426-F55C-4707-98C0-2A941398F3D0}">
      <dgm:prSet/>
      <dgm:spPr/>
      <dgm:t>
        <a:bodyPr/>
        <a:lstStyle/>
        <a:p>
          <a:endParaRPr lang="da-DK"/>
        </a:p>
      </dgm:t>
    </dgm:pt>
    <dgm:pt modelId="{FF93B1B8-95D6-48CE-92C1-45E1040C4E31}">
      <dgm:prSet phldrT="[Tekst]" custT="1"/>
      <dgm:spPr>
        <a:ln>
          <a:noFill/>
        </a:ln>
      </dgm:spPr>
      <dgm:t>
        <a:bodyPr/>
        <a:lstStyle/>
        <a:p>
          <a:r>
            <a:rPr lang="da-DK" sz="1200" b="1" dirty="0" smtClean="0"/>
            <a:t>Lokale </a:t>
          </a:r>
          <a:r>
            <a:rPr lang="da-DK" sz="1200" b="1" dirty="0" err="1" smtClean="0"/>
            <a:t>implemen-teringsplaner</a:t>
          </a:r>
          <a:endParaRPr lang="da-DK" sz="1200" b="1" dirty="0"/>
        </a:p>
      </dgm:t>
    </dgm:pt>
    <dgm:pt modelId="{57AE2EF5-57D1-4DDB-80E6-874B5E5918F7}" type="parTrans" cxnId="{838A6D2F-F331-49C9-AEBA-900AEB12E63C}">
      <dgm:prSet/>
      <dgm:spPr/>
      <dgm:t>
        <a:bodyPr/>
        <a:lstStyle/>
        <a:p>
          <a:endParaRPr lang="da-DK"/>
        </a:p>
      </dgm:t>
    </dgm:pt>
    <dgm:pt modelId="{E6F1D62C-1DC9-4363-9B1E-AB5152DF0396}" type="sibTrans" cxnId="{838A6D2F-F331-49C9-AEBA-900AEB12E63C}">
      <dgm:prSet/>
      <dgm:spPr/>
      <dgm:t>
        <a:bodyPr/>
        <a:lstStyle/>
        <a:p>
          <a:endParaRPr lang="da-DK"/>
        </a:p>
      </dgm:t>
    </dgm:pt>
    <dgm:pt modelId="{A474B547-7F2A-4412-91B4-E90E19643E54}" type="pres">
      <dgm:prSet presAssocID="{9430C58F-6DB9-48F4-871F-5808F64F8E6B}" presName="composite" presStyleCnt="0">
        <dgm:presLayoutVars>
          <dgm:chMax val="3"/>
          <dgm:animLvl val="lvl"/>
          <dgm:resizeHandles val="exact"/>
        </dgm:presLayoutVars>
      </dgm:prSet>
      <dgm:spPr/>
    </dgm:pt>
    <dgm:pt modelId="{A1C08667-5F2D-4D29-80A7-AFBAB45DEB61}" type="pres">
      <dgm:prSet presAssocID="{01CA21E5-581B-4159-9D6F-2B4CFD5DAA63}" presName="gear1" presStyleLbl="node1" presStyleIdx="0" presStyleCnt="3">
        <dgm:presLayoutVars>
          <dgm:chMax val="1"/>
          <dgm:bulletEnabled val="1"/>
        </dgm:presLayoutVars>
      </dgm:prSet>
      <dgm:spPr/>
      <dgm:t>
        <a:bodyPr/>
        <a:lstStyle/>
        <a:p>
          <a:endParaRPr lang="da-DK"/>
        </a:p>
      </dgm:t>
    </dgm:pt>
    <dgm:pt modelId="{F319ABF8-150A-4249-97B2-B41C37828155}" type="pres">
      <dgm:prSet presAssocID="{01CA21E5-581B-4159-9D6F-2B4CFD5DAA63}" presName="gear1srcNode" presStyleLbl="node1" presStyleIdx="0" presStyleCnt="3"/>
      <dgm:spPr/>
      <dgm:t>
        <a:bodyPr/>
        <a:lstStyle/>
        <a:p>
          <a:endParaRPr lang="da-DK"/>
        </a:p>
      </dgm:t>
    </dgm:pt>
    <dgm:pt modelId="{2036171F-4D4E-4AEE-9860-92121709D80A}" type="pres">
      <dgm:prSet presAssocID="{01CA21E5-581B-4159-9D6F-2B4CFD5DAA63}" presName="gear1dstNode" presStyleLbl="node1" presStyleIdx="0" presStyleCnt="3"/>
      <dgm:spPr/>
      <dgm:t>
        <a:bodyPr/>
        <a:lstStyle/>
        <a:p>
          <a:endParaRPr lang="da-DK"/>
        </a:p>
      </dgm:t>
    </dgm:pt>
    <dgm:pt modelId="{C4F43F4D-D130-4581-8A0D-2BFB2F43D0C6}" type="pres">
      <dgm:prSet presAssocID="{524F98FF-2108-4999-9D4F-757F4DAE791F}" presName="gear2" presStyleLbl="node1" presStyleIdx="1" presStyleCnt="3">
        <dgm:presLayoutVars>
          <dgm:chMax val="1"/>
          <dgm:bulletEnabled val="1"/>
        </dgm:presLayoutVars>
      </dgm:prSet>
      <dgm:spPr/>
      <dgm:t>
        <a:bodyPr/>
        <a:lstStyle/>
        <a:p>
          <a:endParaRPr lang="da-DK"/>
        </a:p>
      </dgm:t>
    </dgm:pt>
    <dgm:pt modelId="{F81ACDE5-233C-4E8D-B426-FC6F7DF5FB8A}" type="pres">
      <dgm:prSet presAssocID="{524F98FF-2108-4999-9D4F-757F4DAE791F}" presName="gear2srcNode" presStyleLbl="node1" presStyleIdx="1" presStyleCnt="3"/>
      <dgm:spPr/>
      <dgm:t>
        <a:bodyPr/>
        <a:lstStyle/>
        <a:p>
          <a:endParaRPr lang="da-DK"/>
        </a:p>
      </dgm:t>
    </dgm:pt>
    <dgm:pt modelId="{EDC82062-53F0-4E40-B6CB-3EA2909D1718}" type="pres">
      <dgm:prSet presAssocID="{524F98FF-2108-4999-9D4F-757F4DAE791F}" presName="gear2dstNode" presStyleLbl="node1" presStyleIdx="1" presStyleCnt="3"/>
      <dgm:spPr/>
      <dgm:t>
        <a:bodyPr/>
        <a:lstStyle/>
        <a:p>
          <a:endParaRPr lang="da-DK"/>
        </a:p>
      </dgm:t>
    </dgm:pt>
    <dgm:pt modelId="{3450E7C4-25BE-4ADC-BD9F-053BF4A1CB0F}" type="pres">
      <dgm:prSet presAssocID="{FF93B1B8-95D6-48CE-92C1-45E1040C4E31}" presName="gear3" presStyleLbl="node1" presStyleIdx="2" presStyleCnt="3"/>
      <dgm:spPr/>
      <dgm:t>
        <a:bodyPr/>
        <a:lstStyle/>
        <a:p>
          <a:endParaRPr lang="da-DK"/>
        </a:p>
      </dgm:t>
    </dgm:pt>
    <dgm:pt modelId="{0B55B6FF-4AC5-428F-90BA-150BD09F3BDD}" type="pres">
      <dgm:prSet presAssocID="{FF93B1B8-95D6-48CE-92C1-45E1040C4E31}" presName="gear3tx" presStyleLbl="node1" presStyleIdx="2" presStyleCnt="3">
        <dgm:presLayoutVars>
          <dgm:chMax val="1"/>
          <dgm:bulletEnabled val="1"/>
        </dgm:presLayoutVars>
      </dgm:prSet>
      <dgm:spPr/>
      <dgm:t>
        <a:bodyPr/>
        <a:lstStyle/>
        <a:p>
          <a:endParaRPr lang="da-DK"/>
        </a:p>
      </dgm:t>
    </dgm:pt>
    <dgm:pt modelId="{9D565653-DC56-42B1-B8AC-809F704D600B}" type="pres">
      <dgm:prSet presAssocID="{FF93B1B8-95D6-48CE-92C1-45E1040C4E31}" presName="gear3srcNode" presStyleLbl="node1" presStyleIdx="2" presStyleCnt="3"/>
      <dgm:spPr/>
      <dgm:t>
        <a:bodyPr/>
        <a:lstStyle/>
        <a:p>
          <a:endParaRPr lang="da-DK"/>
        </a:p>
      </dgm:t>
    </dgm:pt>
    <dgm:pt modelId="{090795D2-4665-4E6A-8B6D-0C0545D67912}" type="pres">
      <dgm:prSet presAssocID="{FF93B1B8-95D6-48CE-92C1-45E1040C4E31}" presName="gear3dstNode" presStyleLbl="node1" presStyleIdx="2" presStyleCnt="3"/>
      <dgm:spPr/>
      <dgm:t>
        <a:bodyPr/>
        <a:lstStyle/>
        <a:p>
          <a:endParaRPr lang="da-DK"/>
        </a:p>
      </dgm:t>
    </dgm:pt>
    <dgm:pt modelId="{454248FD-AFAF-447C-865C-4D7ADEEACE2A}" type="pres">
      <dgm:prSet presAssocID="{7911874A-5768-4C94-8B03-F8B3B2316F77}" presName="connector1" presStyleLbl="sibTrans2D1" presStyleIdx="0" presStyleCnt="3"/>
      <dgm:spPr/>
      <dgm:t>
        <a:bodyPr/>
        <a:lstStyle/>
        <a:p>
          <a:endParaRPr lang="da-DK"/>
        </a:p>
      </dgm:t>
    </dgm:pt>
    <dgm:pt modelId="{503534DE-5E3E-4043-AC87-6C66D538389B}" type="pres">
      <dgm:prSet presAssocID="{26FD8BDC-FC42-423F-83BA-3C3FF36CBBBA}" presName="connector2" presStyleLbl="sibTrans2D1" presStyleIdx="1" presStyleCnt="3"/>
      <dgm:spPr/>
      <dgm:t>
        <a:bodyPr/>
        <a:lstStyle/>
        <a:p>
          <a:endParaRPr lang="da-DK"/>
        </a:p>
      </dgm:t>
    </dgm:pt>
    <dgm:pt modelId="{A9C4B538-F547-455E-A2A5-3E8877BE8415}" type="pres">
      <dgm:prSet presAssocID="{E6F1D62C-1DC9-4363-9B1E-AB5152DF0396}" presName="connector3" presStyleLbl="sibTrans2D1" presStyleIdx="2" presStyleCnt="3"/>
      <dgm:spPr/>
      <dgm:t>
        <a:bodyPr/>
        <a:lstStyle/>
        <a:p>
          <a:endParaRPr lang="da-DK"/>
        </a:p>
      </dgm:t>
    </dgm:pt>
  </dgm:ptLst>
  <dgm:cxnLst>
    <dgm:cxn modelId="{5E3248B7-12D2-488F-BE82-BA6745C6297D}" type="presOf" srcId="{7911874A-5768-4C94-8B03-F8B3B2316F77}" destId="{454248FD-AFAF-447C-865C-4D7ADEEACE2A}" srcOrd="0" destOrd="0" presId="urn:microsoft.com/office/officeart/2005/8/layout/gear1"/>
    <dgm:cxn modelId="{68432F3C-A9B5-4C2A-A81D-AB8BE3CF83D0}" type="presOf" srcId="{FF93B1B8-95D6-48CE-92C1-45E1040C4E31}" destId="{9D565653-DC56-42B1-B8AC-809F704D600B}" srcOrd="2" destOrd="0" presId="urn:microsoft.com/office/officeart/2005/8/layout/gear1"/>
    <dgm:cxn modelId="{36721876-66FD-41FF-B0AE-38EDDA48EB9D}" type="presOf" srcId="{524F98FF-2108-4999-9D4F-757F4DAE791F}" destId="{EDC82062-53F0-4E40-B6CB-3EA2909D1718}" srcOrd="2" destOrd="0" presId="urn:microsoft.com/office/officeart/2005/8/layout/gear1"/>
    <dgm:cxn modelId="{3EA2DFDA-3B76-4156-9C9C-3E856840706B}" type="presOf" srcId="{01CA21E5-581B-4159-9D6F-2B4CFD5DAA63}" destId="{2036171F-4D4E-4AEE-9860-92121709D80A}" srcOrd="2" destOrd="0" presId="urn:microsoft.com/office/officeart/2005/8/layout/gear1"/>
    <dgm:cxn modelId="{5F919A9B-C982-4D2E-ABBE-9F0B7A927191}" type="presOf" srcId="{FF93B1B8-95D6-48CE-92C1-45E1040C4E31}" destId="{090795D2-4665-4E6A-8B6D-0C0545D67912}" srcOrd="3" destOrd="0" presId="urn:microsoft.com/office/officeart/2005/8/layout/gear1"/>
    <dgm:cxn modelId="{8791DD89-00D0-4C79-BACA-7304CF5C8427}" type="presOf" srcId="{01CA21E5-581B-4159-9D6F-2B4CFD5DAA63}" destId="{A1C08667-5F2D-4D29-80A7-AFBAB45DEB61}" srcOrd="0" destOrd="0" presId="urn:microsoft.com/office/officeart/2005/8/layout/gear1"/>
    <dgm:cxn modelId="{206B0F83-D557-4F84-BA4C-12FAB8C97B3A}" type="presOf" srcId="{FF93B1B8-95D6-48CE-92C1-45E1040C4E31}" destId="{0B55B6FF-4AC5-428F-90BA-150BD09F3BDD}" srcOrd="1" destOrd="0" presId="urn:microsoft.com/office/officeart/2005/8/layout/gear1"/>
    <dgm:cxn modelId="{838A6D2F-F331-49C9-AEBA-900AEB12E63C}" srcId="{9430C58F-6DB9-48F4-871F-5808F64F8E6B}" destId="{FF93B1B8-95D6-48CE-92C1-45E1040C4E31}" srcOrd="2" destOrd="0" parTransId="{57AE2EF5-57D1-4DDB-80E6-874B5E5918F7}" sibTransId="{E6F1D62C-1DC9-4363-9B1E-AB5152DF0396}"/>
    <dgm:cxn modelId="{09344038-6FC6-4BBF-BF8D-397F260D810A}" type="presOf" srcId="{524F98FF-2108-4999-9D4F-757F4DAE791F}" destId="{F81ACDE5-233C-4E8D-B426-FC6F7DF5FB8A}" srcOrd="1" destOrd="0" presId="urn:microsoft.com/office/officeart/2005/8/layout/gear1"/>
    <dgm:cxn modelId="{04FAD426-F55C-4707-98C0-2A941398F3D0}" srcId="{9430C58F-6DB9-48F4-871F-5808F64F8E6B}" destId="{524F98FF-2108-4999-9D4F-757F4DAE791F}" srcOrd="1" destOrd="0" parTransId="{F4D96D3E-024C-4F45-B0F2-FA2BE126AD7C}" sibTransId="{26FD8BDC-FC42-423F-83BA-3C3FF36CBBBA}"/>
    <dgm:cxn modelId="{A0B2941B-6A69-4752-9941-05A3BA785322}" type="presOf" srcId="{01CA21E5-581B-4159-9D6F-2B4CFD5DAA63}" destId="{F319ABF8-150A-4249-97B2-B41C37828155}" srcOrd="1" destOrd="0" presId="urn:microsoft.com/office/officeart/2005/8/layout/gear1"/>
    <dgm:cxn modelId="{B7F6E13D-27CA-40ED-91BE-F6A4FC1CB99A}" type="presOf" srcId="{524F98FF-2108-4999-9D4F-757F4DAE791F}" destId="{C4F43F4D-D130-4581-8A0D-2BFB2F43D0C6}" srcOrd="0" destOrd="0" presId="urn:microsoft.com/office/officeart/2005/8/layout/gear1"/>
    <dgm:cxn modelId="{8C64077D-7A7D-4752-96DB-19F2F935CD24}" type="presOf" srcId="{E6F1D62C-1DC9-4363-9B1E-AB5152DF0396}" destId="{A9C4B538-F547-455E-A2A5-3E8877BE8415}" srcOrd="0" destOrd="0" presId="urn:microsoft.com/office/officeart/2005/8/layout/gear1"/>
    <dgm:cxn modelId="{DEC04CFD-D399-4BAC-9C87-93739DA22EE5}" type="presOf" srcId="{26FD8BDC-FC42-423F-83BA-3C3FF36CBBBA}" destId="{503534DE-5E3E-4043-AC87-6C66D538389B}" srcOrd="0" destOrd="0" presId="urn:microsoft.com/office/officeart/2005/8/layout/gear1"/>
    <dgm:cxn modelId="{CFCD6708-6F23-4502-ADDC-48F4D7FE1B54}" srcId="{9430C58F-6DB9-48F4-871F-5808F64F8E6B}" destId="{01CA21E5-581B-4159-9D6F-2B4CFD5DAA63}" srcOrd="0" destOrd="0" parTransId="{6073597A-B3DB-4405-8189-9EA785A93DEA}" sibTransId="{7911874A-5768-4C94-8B03-F8B3B2316F77}"/>
    <dgm:cxn modelId="{19C06640-3A4D-40C2-9839-EB0572A561E1}" type="presOf" srcId="{9430C58F-6DB9-48F4-871F-5808F64F8E6B}" destId="{A474B547-7F2A-4412-91B4-E90E19643E54}" srcOrd="0" destOrd="0" presId="urn:microsoft.com/office/officeart/2005/8/layout/gear1"/>
    <dgm:cxn modelId="{9F6572EA-A5F6-425E-A27D-A2D322391A9E}" type="presOf" srcId="{FF93B1B8-95D6-48CE-92C1-45E1040C4E31}" destId="{3450E7C4-25BE-4ADC-BD9F-053BF4A1CB0F}" srcOrd="0" destOrd="0" presId="urn:microsoft.com/office/officeart/2005/8/layout/gear1"/>
    <dgm:cxn modelId="{F63C5E81-7E89-4519-888F-1B5FEE30D97A}" type="presParOf" srcId="{A474B547-7F2A-4412-91B4-E90E19643E54}" destId="{A1C08667-5F2D-4D29-80A7-AFBAB45DEB61}" srcOrd="0" destOrd="0" presId="urn:microsoft.com/office/officeart/2005/8/layout/gear1"/>
    <dgm:cxn modelId="{D8586B1D-F68D-41A6-8DBE-C421CD3B6B9B}" type="presParOf" srcId="{A474B547-7F2A-4412-91B4-E90E19643E54}" destId="{F319ABF8-150A-4249-97B2-B41C37828155}" srcOrd="1" destOrd="0" presId="urn:microsoft.com/office/officeart/2005/8/layout/gear1"/>
    <dgm:cxn modelId="{309EDC88-1080-4717-97FC-5EDF67731892}" type="presParOf" srcId="{A474B547-7F2A-4412-91B4-E90E19643E54}" destId="{2036171F-4D4E-4AEE-9860-92121709D80A}" srcOrd="2" destOrd="0" presId="urn:microsoft.com/office/officeart/2005/8/layout/gear1"/>
    <dgm:cxn modelId="{E81AC893-4D2F-4EC3-8C15-C49C5D6A8A4F}" type="presParOf" srcId="{A474B547-7F2A-4412-91B4-E90E19643E54}" destId="{C4F43F4D-D130-4581-8A0D-2BFB2F43D0C6}" srcOrd="3" destOrd="0" presId="urn:microsoft.com/office/officeart/2005/8/layout/gear1"/>
    <dgm:cxn modelId="{55D85DEF-291C-4D7F-B63F-C777A1526A7C}" type="presParOf" srcId="{A474B547-7F2A-4412-91B4-E90E19643E54}" destId="{F81ACDE5-233C-4E8D-B426-FC6F7DF5FB8A}" srcOrd="4" destOrd="0" presId="urn:microsoft.com/office/officeart/2005/8/layout/gear1"/>
    <dgm:cxn modelId="{DB716C5C-E604-40D7-940F-B417DCFF7982}" type="presParOf" srcId="{A474B547-7F2A-4412-91B4-E90E19643E54}" destId="{EDC82062-53F0-4E40-B6CB-3EA2909D1718}" srcOrd="5" destOrd="0" presId="urn:microsoft.com/office/officeart/2005/8/layout/gear1"/>
    <dgm:cxn modelId="{D1415CBA-EA6D-42A4-AFEF-E068F21E49AC}" type="presParOf" srcId="{A474B547-7F2A-4412-91B4-E90E19643E54}" destId="{3450E7C4-25BE-4ADC-BD9F-053BF4A1CB0F}" srcOrd="6" destOrd="0" presId="urn:microsoft.com/office/officeart/2005/8/layout/gear1"/>
    <dgm:cxn modelId="{BDC09A9C-DE97-4FD4-AFB7-55A99DBA2E3D}" type="presParOf" srcId="{A474B547-7F2A-4412-91B4-E90E19643E54}" destId="{0B55B6FF-4AC5-428F-90BA-150BD09F3BDD}" srcOrd="7" destOrd="0" presId="urn:microsoft.com/office/officeart/2005/8/layout/gear1"/>
    <dgm:cxn modelId="{89F2FDE8-6EAE-4A4C-AF6E-D5C9E23CB078}" type="presParOf" srcId="{A474B547-7F2A-4412-91B4-E90E19643E54}" destId="{9D565653-DC56-42B1-B8AC-809F704D600B}" srcOrd="8" destOrd="0" presId="urn:microsoft.com/office/officeart/2005/8/layout/gear1"/>
    <dgm:cxn modelId="{12621E18-215C-4039-8E4D-E7D519E4EE37}" type="presParOf" srcId="{A474B547-7F2A-4412-91B4-E90E19643E54}" destId="{090795D2-4665-4E6A-8B6D-0C0545D67912}" srcOrd="9" destOrd="0" presId="urn:microsoft.com/office/officeart/2005/8/layout/gear1"/>
    <dgm:cxn modelId="{74EBF8DD-4100-4744-BD83-EC4C4C094E1D}" type="presParOf" srcId="{A474B547-7F2A-4412-91B4-E90E19643E54}" destId="{454248FD-AFAF-447C-865C-4D7ADEEACE2A}" srcOrd="10" destOrd="0" presId="urn:microsoft.com/office/officeart/2005/8/layout/gear1"/>
    <dgm:cxn modelId="{7682740D-E97D-4655-BE2A-B322135F68EE}" type="presParOf" srcId="{A474B547-7F2A-4412-91B4-E90E19643E54}" destId="{503534DE-5E3E-4043-AC87-6C66D538389B}" srcOrd="11" destOrd="0" presId="urn:microsoft.com/office/officeart/2005/8/layout/gear1"/>
    <dgm:cxn modelId="{02A74652-5FFE-4DBC-AC5E-3753E0037F4A}" type="presParOf" srcId="{A474B547-7F2A-4412-91B4-E90E19643E54}" destId="{A9C4B538-F547-455E-A2A5-3E8877BE841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08667-5F2D-4D29-80A7-AFBAB45DEB61}">
      <dsp:nvSpPr>
        <dsp:cNvPr id="0" name=""/>
        <dsp:cNvSpPr/>
      </dsp:nvSpPr>
      <dsp:spPr>
        <a:xfrm>
          <a:off x="3794054" y="2439035"/>
          <a:ext cx="2981042" cy="2981042"/>
        </a:xfrm>
        <a:prstGeom prst="gear9">
          <a:avLst/>
        </a:prstGeom>
        <a:solidFill>
          <a:schemeClr val="accent2">
            <a:shade val="8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kern="1200" dirty="0" smtClean="0"/>
            <a:t>Bæredygtigheds-strategi</a:t>
          </a:r>
          <a:endParaRPr lang="da-DK" sz="1400" b="1" kern="1200" dirty="0"/>
        </a:p>
      </dsp:txBody>
      <dsp:txXfrm>
        <a:off x="4393376" y="3137330"/>
        <a:ext cx="1782398" cy="1532317"/>
      </dsp:txXfrm>
    </dsp:sp>
    <dsp:sp modelId="{C4F43F4D-D130-4581-8A0D-2BFB2F43D0C6}">
      <dsp:nvSpPr>
        <dsp:cNvPr id="0" name=""/>
        <dsp:cNvSpPr/>
      </dsp:nvSpPr>
      <dsp:spPr>
        <a:xfrm>
          <a:off x="2059629" y="1734424"/>
          <a:ext cx="2168031" cy="2168031"/>
        </a:xfrm>
        <a:prstGeom prst="gear6">
          <a:avLst/>
        </a:prstGeom>
        <a:solidFill>
          <a:schemeClr val="accent2">
            <a:shade val="80000"/>
            <a:hueOff val="146752"/>
            <a:satOff val="-20340"/>
            <a:lumOff val="18448"/>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b="1" kern="1200" dirty="0" smtClean="0"/>
            <a:t>Regional handleplan</a:t>
          </a:r>
          <a:endParaRPr lang="da-DK" sz="1200" b="1" kern="1200" dirty="0"/>
        </a:p>
      </dsp:txBody>
      <dsp:txXfrm>
        <a:off x="2605437" y="2283531"/>
        <a:ext cx="1076415" cy="1069817"/>
      </dsp:txXfrm>
    </dsp:sp>
    <dsp:sp modelId="{3450E7C4-25BE-4ADC-BD9F-053BF4A1CB0F}">
      <dsp:nvSpPr>
        <dsp:cNvPr id="0" name=""/>
        <dsp:cNvSpPr/>
      </dsp:nvSpPr>
      <dsp:spPr>
        <a:xfrm rot="20700000">
          <a:off x="3273948" y="238704"/>
          <a:ext cx="2124228" cy="2124228"/>
        </a:xfrm>
        <a:prstGeom prst="gear6">
          <a:avLst/>
        </a:prstGeom>
        <a:solidFill>
          <a:schemeClr val="accent2">
            <a:shade val="80000"/>
            <a:hueOff val="293503"/>
            <a:satOff val="-40680"/>
            <a:lumOff val="3689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b="1" kern="1200" dirty="0" smtClean="0"/>
            <a:t>Lokale </a:t>
          </a:r>
          <a:r>
            <a:rPr lang="da-DK" sz="1200" b="1" kern="1200" dirty="0" err="1" smtClean="0"/>
            <a:t>implemen-teringsplaner</a:t>
          </a:r>
          <a:endParaRPr lang="da-DK" sz="1200" b="1" kern="1200" dirty="0"/>
        </a:p>
      </dsp:txBody>
      <dsp:txXfrm rot="-20700000">
        <a:off x="3739853" y="704610"/>
        <a:ext cx="1192417" cy="1192417"/>
      </dsp:txXfrm>
    </dsp:sp>
    <dsp:sp modelId="{454248FD-AFAF-447C-865C-4D7ADEEACE2A}">
      <dsp:nvSpPr>
        <dsp:cNvPr id="0" name=""/>
        <dsp:cNvSpPr/>
      </dsp:nvSpPr>
      <dsp:spPr>
        <a:xfrm>
          <a:off x="3578521" y="1981373"/>
          <a:ext cx="3815734" cy="3815734"/>
        </a:xfrm>
        <a:prstGeom prst="circularArrow">
          <a:avLst>
            <a:gd name="adj1" fmla="val 4687"/>
            <a:gd name="adj2" fmla="val 299029"/>
            <a:gd name="adj3" fmla="val 2539316"/>
            <a:gd name="adj4" fmla="val 15812277"/>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3534DE-5E3E-4043-AC87-6C66D538389B}">
      <dsp:nvSpPr>
        <dsp:cNvPr id="0" name=""/>
        <dsp:cNvSpPr/>
      </dsp:nvSpPr>
      <dsp:spPr>
        <a:xfrm>
          <a:off x="1675675" y="1249461"/>
          <a:ext cx="2772369" cy="2772369"/>
        </a:xfrm>
        <a:prstGeom prst="leftCircularArrow">
          <a:avLst>
            <a:gd name="adj1" fmla="val 6452"/>
            <a:gd name="adj2" fmla="val 429999"/>
            <a:gd name="adj3" fmla="val 10489124"/>
            <a:gd name="adj4" fmla="val 14837806"/>
            <a:gd name="adj5" fmla="val 7527"/>
          </a:avLst>
        </a:prstGeom>
        <a:solidFill>
          <a:schemeClr val="accent2">
            <a:shade val="90000"/>
            <a:hueOff val="146801"/>
            <a:satOff val="-20085"/>
            <a:lumOff val="176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C4B538-F547-455E-A2A5-3E8877BE8415}">
      <dsp:nvSpPr>
        <dsp:cNvPr id="0" name=""/>
        <dsp:cNvSpPr/>
      </dsp:nvSpPr>
      <dsp:spPr>
        <a:xfrm>
          <a:off x="2782592" y="-231841"/>
          <a:ext cx="2989173" cy="2989173"/>
        </a:xfrm>
        <a:prstGeom prst="circularArrow">
          <a:avLst>
            <a:gd name="adj1" fmla="val 5984"/>
            <a:gd name="adj2" fmla="val 394124"/>
            <a:gd name="adj3" fmla="val 13313824"/>
            <a:gd name="adj4" fmla="val 10508221"/>
            <a:gd name="adj5" fmla="val 6981"/>
          </a:avLst>
        </a:prstGeom>
        <a:solidFill>
          <a:schemeClr val="accent2">
            <a:shade val="90000"/>
            <a:hueOff val="293602"/>
            <a:satOff val="-40169"/>
            <a:lumOff val="3525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6DBD80-1A18-40A8-8E8C-81B16990B284}" type="datetimeFigureOut">
              <a:rPr lang="da-DK" smtClean="0"/>
              <a:t>05-09-2023</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35DAE1-4DBC-4EBB-A0F7-2243D879E830}" type="slidenum">
              <a:rPr lang="da-DK" smtClean="0"/>
              <a:t>‹nr.›</a:t>
            </a:fld>
            <a:endParaRPr lang="da-DK"/>
          </a:p>
        </p:txBody>
      </p:sp>
    </p:spTree>
    <p:extLst>
      <p:ext uri="{BB962C8B-B14F-4D97-AF65-F5344CB8AC3E}">
        <p14:creationId xmlns:p14="http://schemas.microsoft.com/office/powerpoint/2010/main" val="326388363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m.dk/om-os/organisation/baredygtighed/baredygtig-omstilling-eksempler-fra-regione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m.dk/siteassets/om-os/organisation/baredygtighed/klimaregnskab/klimaregnskab-2022.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m.dk/api/NewESDHBlock/DownloadFile?agendaPath=\\RMAPPS0221.onerm.dk\CMS01-EXT\ESDH%20Data\RM_Internet\dagsordener\regionsraadet%202021\15-12-2021\Aaben_dagsorden&amp;appendixId=324204"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m.dk/api/NewESDHBlock/DownloadFile?agendaPath=\\RMAPPS0221.onerm.dk\CMS01-EXT\ESDH%20Data\RM_Internet\dagsordener\regionsraadet%202021\15-12-2021\Aaben_dagsorden&amp;appendixId=32420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oharm-global.org/documents/appendix-c-health-care-emissions-national-snapsho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m.dk/siteassets/om-os/organisation/baredygtighed/klimaregnskab/klimaregnskab-2022.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m.dk/siteassets/om-os/organisation/baredygtighed/klimaregnskab/klimaregnskab-202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1</a:t>
            </a:fld>
            <a:endParaRPr lang="da-DK"/>
          </a:p>
        </p:txBody>
      </p:sp>
    </p:spTree>
    <p:extLst>
      <p:ext uri="{BB962C8B-B14F-4D97-AF65-F5344CB8AC3E}">
        <p14:creationId xmlns:p14="http://schemas.microsoft.com/office/powerpoint/2010/main" val="13386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Ressource:</a:t>
            </a:r>
          </a:p>
          <a:p>
            <a:r>
              <a:rPr lang="da-DK" dirty="0" smtClean="0"/>
              <a:t>Mere bæredygtighed ved at reducere mængder, genanvende og genbruge – og have fokus på brugen af miljøvenlige materialer</a:t>
            </a:r>
          </a:p>
          <a:p>
            <a:endParaRPr lang="da-DK" dirty="0" smtClean="0"/>
          </a:p>
          <a:p>
            <a:r>
              <a:rPr lang="da-DK" dirty="0" smtClean="0"/>
              <a:t>Produktion:</a:t>
            </a:r>
          </a:p>
          <a:p>
            <a:r>
              <a:rPr lang="da-DK" dirty="0" smtClean="0"/>
              <a:t>Reducerede mængder + bæredygtigt fokus i valget af leverandører</a:t>
            </a:r>
          </a:p>
          <a:p>
            <a:endParaRPr lang="da-DK" dirty="0" smtClean="0"/>
          </a:p>
          <a:p>
            <a:r>
              <a:rPr lang="da-DK" dirty="0" smtClean="0"/>
              <a:t>Distribution:</a:t>
            </a:r>
          </a:p>
          <a:p>
            <a:r>
              <a:rPr lang="da-DK" dirty="0" smtClean="0"/>
              <a:t>Mindre forbrug =&gt; mindre transport. Fokus på grønne drivmidler, bl.a. ved valg af leverandører</a:t>
            </a:r>
          </a:p>
          <a:p>
            <a:endParaRPr lang="da-DK" dirty="0" smtClean="0"/>
          </a:p>
          <a:p>
            <a:r>
              <a:rPr lang="da-DK" dirty="0" smtClean="0"/>
              <a:t>Forbrug:</a:t>
            </a:r>
          </a:p>
          <a:p>
            <a:r>
              <a:rPr lang="da-DK" dirty="0" smtClean="0"/>
              <a:t>Reducerede mængder, reduceret udvalg og en generel gentænkning af vores forbrug og indkøbsprocesser</a:t>
            </a:r>
          </a:p>
          <a:p>
            <a:endParaRPr lang="da-DK" dirty="0" smtClean="0"/>
          </a:p>
          <a:p>
            <a:r>
              <a:rPr lang="da-DK" dirty="0" smtClean="0"/>
              <a:t>Bortskaffelse:</a:t>
            </a:r>
          </a:p>
          <a:p>
            <a:r>
              <a:rPr lang="da-DK" dirty="0" smtClean="0"/>
              <a:t>Mindre forbrug = mindre affald</a:t>
            </a:r>
          </a:p>
          <a:p>
            <a:r>
              <a:rPr lang="da-DK" dirty="0" smtClean="0"/>
              <a:t>Gentænke processer og materialevalg i forhold til bortskaffelse</a:t>
            </a:r>
          </a:p>
          <a:p>
            <a:r>
              <a:rPr lang="da-DK" dirty="0" smtClean="0"/>
              <a:t>Desuden øget fokus på sortering + genanvendelse og genbrug + en generel gentænkning af fx indsamling og transport af vores affald</a:t>
            </a:r>
          </a:p>
          <a:p>
            <a:r>
              <a:rPr lang="da-DK" dirty="0" smtClean="0"/>
              <a:t>Faktisk defineres bortskaffelsen et langt stykke ad vejen allerede i indkøbet. Vi har derfor et stort ansvar i alle led, fx når det handler om at bidrage til forsyningssikkerheden af plast til genanvendelse.</a:t>
            </a:r>
          </a:p>
          <a:p>
            <a:endParaRPr lang="da-DK" dirty="0" smtClean="0"/>
          </a:p>
          <a:p>
            <a:r>
              <a:rPr lang="da-DK" dirty="0" smtClean="0"/>
              <a:t>Gennem hele kæden gælder det imidlertid, at vi kun sjældent kan løse opgaverne alene. Vi er en brik i det store puslespil – og vi har derfor brug for at indgå i tætte partnerskaber, både indadtil i regionen og udadtil med eksterne partnere i form af forskningsinstitutioner, virksomheder osv.</a:t>
            </a:r>
          </a:p>
          <a:p>
            <a:endParaRPr lang="da-DK"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11</a:t>
            </a:fld>
            <a:endParaRPr lang="da-DK"/>
          </a:p>
        </p:txBody>
      </p:sp>
    </p:spTree>
    <p:extLst>
      <p:ext uri="{BB962C8B-B14F-4D97-AF65-F5344CB8AC3E}">
        <p14:creationId xmlns:p14="http://schemas.microsoft.com/office/powerpoint/2010/main" val="199333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Kigger vi på de fire led under ét, er nøglebegrebet derfor </a:t>
            </a:r>
            <a:r>
              <a:rPr lang="da-DK" b="1" dirty="0" smtClean="0"/>
              <a:t>BEVIDST FORBRUG </a:t>
            </a:r>
            <a:r>
              <a:rPr lang="da-DK" dirty="0" smtClean="0"/>
              <a:t>med afsæt i principperne i den cirkulære økonomi.</a:t>
            </a:r>
          </a:p>
          <a:p>
            <a:endParaRPr lang="da-DK" dirty="0" smtClean="0"/>
          </a:p>
          <a:p>
            <a:r>
              <a:rPr lang="da-DK" dirty="0" smtClean="0"/>
              <a:t>Det betyder, at der er beslutninger og produkter, som går igennem hænderne på den enkelte medarbejder, og hvor det er muligt at tage et individuelt ansvar. Mens ansvaret i andre tilfælde må overlades til mere specialiserede kolleger.</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12</a:t>
            </a:fld>
            <a:endParaRPr lang="da-DK"/>
          </a:p>
        </p:txBody>
      </p:sp>
    </p:spTree>
    <p:extLst>
      <p:ext uri="{BB962C8B-B14F-4D97-AF65-F5344CB8AC3E}">
        <p14:creationId xmlns:p14="http://schemas.microsoft.com/office/powerpoint/2010/main" val="370119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 cirkulære økonomi er i fokus i den første af de </a:t>
            </a:r>
            <a:r>
              <a:rPr lang="da-DK" dirty="0" err="1" smtClean="0"/>
              <a:t>to-årige</a:t>
            </a:r>
            <a:r>
              <a:rPr lang="da-DK" dirty="0" smtClean="0"/>
              <a:t> handleplaner, vi opererer med i Region Midtjyllands bæredygtighedsstrategi.</a:t>
            </a:r>
          </a:p>
          <a:p>
            <a:endParaRPr lang="da-DK" dirty="0" smtClean="0"/>
          </a:p>
          <a:p>
            <a:r>
              <a:rPr lang="da-DK" dirty="0" smtClean="0"/>
              <a:t>Vores bæredygtighedsindsatser koncentrerer sig derfor særligt om, at vi skal</a:t>
            </a:r>
          </a:p>
          <a:p>
            <a:r>
              <a:rPr lang="da-DK" dirty="0" smtClean="0"/>
              <a:t>Reducere – det vil sige bruge mindre</a:t>
            </a:r>
          </a:p>
          <a:p>
            <a:r>
              <a:rPr lang="da-DK" dirty="0" smtClean="0"/>
              <a:t>Genbruge – det vil sige bruge et produkt flere gange</a:t>
            </a:r>
          </a:p>
          <a:p>
            <a:r>
              <a:rPr lang="da-DK" dirty="0" smtClean="0"/>
              <a:t>Genanvende – altså sikre, at et produkt efter brug bliver bearbejdet, så det kan genopstå som et nyt produkt</a:t>
            </a:r>
          </a:p>
          <a:p>
            <a:endParaRPr lang="da-DK" dirty="0" smtClean="0"/>
          </a:p>
          <a:p>
            <a:r>
              <a:rPr lang="da-DK" dirty="0" smtClean="0"/>
              <a:t>På engelsk taler man om det mere mundrette begreb ”</a:t>
            </a:r>
            <a:r>
              <a:rPr lang="da-DK" dirty="0" err="1" smtClean="0"/>
              <a:t>reduce</a:t>
            </a:r>
            <a:r>
              <a:rPr lang="da-DK" dirty="0" smtClean="0"/>
              <a:t>, </a:t>
            </a:r>
            <a:r>
              <a:rPr lang="da-DK" dirty="0" err="1" smtClean="0"/>
              <a:t>reuse</a:t>
            </a:r>
            <a:r>
              <a:rPr lang="da-DK" dirty="0" smtClean="0"/>
              <a:t> og </a:t>
            </a:r>
            <a:r>
              <a:rPr lang="da-DK" dirty="0" err="1" smtClean="0"/>
              <a:t>recycle</a:t>
            </a:r>
            <a:r>
              <a:rPr lang="da-DK" dirty="0" smtClean="0"/>
              <a:t>”.</a:t>
            </a:r>
          </a:p>
          <a:p>
            <a:endParaRPr lang="da-DK" dirty="0" smtClean="0"/>
          </a:p>
          <a:p>
            <a:r>
              <a:rPr lang="da-DK" dirty="0" smtClean="0"/>
              <a:t>At arbejde med cirkulær økonomi handler i høj grad om partnerskaber og om at udvikle nye bæredygtige forretningsmodeller. Af samme grund spiller netop partnerskabstankegangen meget i de forskellige initiativer, der allerede er i gang på området.</a:t>
            </a:r>
          </a:p>
          <a:p>
            <a:endParaRPr lang="da-DK"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13</a:t>
            </a:fld>
            <a:endParaRPr lang="da-DK"/>
          </a:p>
        </p:txBody>
      </p:sp>
    </p:spTree>
    <p:extLst>
      <p:ext uri="{BB962C8B-B14F-4D97-AF65-F5344CB8AC3E}">
        <p14:creationId xmlns:p14="http://schemas.microsoft.com/office/powerpoint/2010/main" val="3294854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Som sagt er den cirkulære økonomi helt central, både i vores første handlingsplanperiode og i vores overordnede vision om, at vi i 2030 er en cirkulær region med bæredygtige indkøb, genbrug, genanvendelse, vedvarende energi og minimalt forbrug.</a:t>
            </a:r>
          </a:p>
          <a:p>
            <a:endParaRPr lang="da-DK" dirty="0" smtClean="0"/>
          </a:p>
          <a:p>
            <a:r>
              <a:rPr lang="da-DK" dirty="0" smtClean="0"/>
              <a:t>På den endnu længere bane siger visionen, at vi i 2050 er fuldkommen CO2-neutrale.</a:t>
            </a:r>
          </a:p>
          <a:p>
            <a:endParaRPr lang="da-DK" dirty="0" smtClean="0"/>
          </a:p>
          <a:p>
            <a:r>
              <a:rPr lang="da-DK" dirty="0" smtClean="0"/>
              <a:t> </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14</a:t>
            </a:fld>
            <a:endParaRPr lang="da-DK"/>
          </a:p>
        </p:txBody>
      </p:sp>
    </p:spTree>
    <p:extLst>
      <p:ext uri="{BB962C8B-B14F-4D97-AF65-F5344CB8AC3E}">
        <p14:creationId xmlns:p14="http://schemas.microsoft.com/office/powerpoint/2010/main" val="393796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 </a:t>
            </a:r>
          </a:p>
          <a:p>
            <a:endParaRPr lang="da-DK" dirty="0" smtClean="0"/>
          </a:p>
          <a:p>
            <a:r>
              <a:rPr lang="da-DK" dirty="0" smtClean="0"/>
              <a:t>Det er vigtigt at understrege, at vi med bæredygtighedsstrategien ikke fremlægger alle svarene frem til hverken 2030 eller 2050. Samtidig skal vi være afklarede med, at en region er et stort skib, som man ikke bare lige vender fra den ene dag til den anden. Men processen er i gang, den er dynamisk, og i alle dele af vores drift vil man allerede nu kunne se konkrete eksempler på de indsatser, der skal bringe os i mål.</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15</a:t>
            </a:fld>
            <a:endParaRPr lang="da-DK"/>
          </a:p>
        </p:txBody>
      </p:sp>
    </p:spTree>
    <p:extLst>
      <p:ext uri="{BB962C8B-B14F-4D97-AF65-F5344CB8AC3E}">
        <p14:creationId xmlns:p14="http://schemas.microsoft.com/office/powerpoint/2010/main" val="264392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 strategi, der er udarbejdet for vores samlede bæredygtighedsindsats frem mod 2030, opererer med fire hovedspor; Cirkulær økonomi, som vi allerede kort har berørt; el, vand &amp; varme; logistik, transport &amp; mobilitet; og endelig social ansvarlighed.</a:t>
            </a:r>
          </a:p>
          <a:p>
            <a:endParaRPr lang="da-DK" dirty="0" smtClean="0"/>
          </a:p>
          <a:p>
            <a:r>
              <a:rPr lang="da-DK" dirty="0" smtClean="0"/>
              <a:t>Hvad det sidste angår, skal man holde sig for øje, at bæredygtighed jo ikke alene handler om miljø, klima og økonomi – men i høj grad også om mennesker. Derfor er det helt naturligt, at der i strategien også indgår mål og handlingsplaner på områder som arbejdsmiljø, sikkerhed, uddannelse, praktikpladser, kønsfordeling og integration.</a:t>
            </a:r>
          </a:p>
          <a:p>
            <a:endParaRPr lang="da-DK"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16</a:t>
            </a:fld>
            <a:endParaRPr lang="da-DK"/>
          </a:p>
        </p:txBody>
      </p:sp>
    </p:spTree>
    <p:extLst>
      <p:ext uri="{BB962C8B-B14F-4D97-AF65-F5344CB8AC3E}">
        <p14:creationId xmlns:p14="http://schemas.microsoft.com/office/powerpoint/2010/main" val="4116017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600" kern="1200" dirty="0" smtClean="0">
                <a:solidFill>
                  <a:schemeClr val="tx1"/>
                </a:solidFill>
                <a:effectLst/>
                <a:latin typeface="+mn-lt"/>
                <a:ea typeface="+mn-ea"/>
                <a:cs typeface="+mn-cs"/>
              </a:rPr>
              <a:t>For alle hovedspor gælder det, at der vil være en række </a:t>
            </a:r>
            <a:r>
              <a:rPr lang="da-DK" sz="1600" kern="1200" dirty="0" err="1" smtClean="0">
                <a:solidFill>
                  <a:schemeClr val="tx1"/>
                </a:solidFill>
                <a:effectLst/>
                <a:latin typeface="+mn-lt"/>
                <a:ea typeface="+mn-ea"/>
                <a:cs typeface="+mn-cs"/>
              </a:rPr>
              <a:t>lavthængende</a:t>
            </a:r>
            <a:r>
              <a:rPr lang="da-DK" sz="1600" kern="1200" dirty="0" smtClean="0">
                <a:solidFill>
                  <a:schemeClr val="tx1"/>
                </a:solidFill>
                <a:effectLst/>
                <a:latin typeface="+mn-lt"/>
                <a:ea typeface="+mn-ea"/>
                <a:cs typeface="+mn-cs"/>
              </a:rPr>
              <a:t> frugter. Et godt eksempel under den cirkulære økonomi er reduktion af lejepapir på brikse. Klinikerne har altid skulle desinficere lejet efter hver patient alligevel, og i de tilfælde hvor patienten er fuldt påklædt, tjener papiret ikke noget formål. Det er hygiejnisk fuldt forsvarligt, at de ligger direkte på briksen, så længe den aftørres eller </a:t>
            </a:r>
            <a:r>
              <a:rPr lang="da-DK" sz="1600" kern="1200" dirty="0" err="1" smtClean="0">
                <a:solidFill>
                  <a:schemeClr val="tx1"/>
                </a:solidFill>
                <a:effectLst/>
                <a:latin typeface="+mn-lt"/>
                <a:ea typeface="+mn-ea"/>
                <a:cs typeface="+mn-cs"/>
              </a:rPr>
              <a:t>afsprittes</a:t>
            </a:r>
            <a:r>
              <a:rPr lang="da-DK" sz="1600" kern="1200" dirty="0" smtClean="0">
                <a:solidFill>
                  <a:schemeClr val="tx1"/>
                </a:solidFill>
                <a:effectLst/>
                <a:latin typeface="+mn-lt"/>
                <a:ea typeface="+mn-ea"/>
                <a:cs typeface="+mn-cs"/>
              </a:rPr>
              <a:t> efter hver patient – de sidder jo også på de samme stole i venteværelset og henne ved konsultationsbordet. At reducere lejepapiret gav f.eks. </a:t>
            </a:r>
            <a:r>
              <a:rPr lang="da-DK" sz="1600" kern="1200" smtClean="0">
                <a:solidFill>
                  <a:schemeClr val="tx1"/>
                </a:solidFill>
                <a:effectLst/>
                <a:latin typeface="+mn-lt"/>
                <a:ea typeface="+mn-ea"/>
                <a:cs typeface="+mn-cs"/>
              </a:rPr>
              <a:t>en årlig besparelse på 425 kilo lejepapir alene i jordemoderkonsultationen i Viborg.</a:t>
            </a:r>
          </a:p>
          <a:p>
            <a:endParaRPr lang="da-DK" dirty="0" smtClean="0"/>
          </a:p>
          <a:p>
            <a:r>
              <a:rPr lang="da-DK" dirty="0" smtClean="0"/>
              <a:t>Nogle indsatser er lidt mere krævende. Nogle vil koste mere end andre. Og nogle indsatser kan kun gennemføres i langsigtede strategiske partnerskaber.</a:t>
            </a:r>
          </a:p>
          <a:p>
            <a:endParaRPr lang="da-DK" dirty="0" smtClean="0"/>
          </a:p>
          <a:p>
            <a:r>
              <a:rPr lang="da-DK" dirty="0" smtClean="0"/>
              <a:t>Et eksempel på en lidt mere krævende, men til gengæld utrolig effektfuld indsats er at gennemføre en kraftig reduktion af regionens nuværende sortiment af ikke-kliniske engangsartikler, herunder engangskopper og engangsservice.</a:t>
            </a:r>
          </a:p>
          <a:p>
            <a:endParaRPr lang="da-DK" dirty="0" smtClean="0"/>
          </a:p>
          <a:p>
            <a:r>
              <a:rPr lang="da-DK" dirty="0" smtClean="0"/>
              <a:t>Og kigger vi i den endnu mere krævende afdeling, har Kirurgi i Viborg med støtte fra den særlige udviklingspulje til bæredygtige hospitaler iværksat et ambitiøst projekt, der ud over en generel reduktion af deres affaldsmængder skal gøre det muligt at aflevere en del af deres kliniske risikoaffald til dagrenovation frem for at transportere det hele vejen til Falster for at blive afbrændt til den syvdobbelte pris.</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18</a:t>
            </a:fld>
            <a:endParaRPr lang="da-DK"/>
          </a:p>
        </p:txBody>
      </p:sp>
    </p:spTree>
    <p:extLst>
      <p:ext uri="{BB962C8B-B14F-4D97-AF65-F5344CB8AC3E}">
        <p14:creationId xmlns:p14="http://schemas.microsoft.com/office/powerpoint/2010/main" val="190220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OBS! Dette slide er blot et eksempel</a:t>
            </a:r>
            <a:r>
              <a:rPr lang="da-DK" baseline="0" dirty="0" smtClean="0"/>
              <a:t> på hvordan man kan sætte foto og tekst sammen – find gerne dine egne fotos + facts</a:t>
            </a:r>
          </a:p>
          <a:p>
            <a:endParaRPr lang="da-DK" baseline="0" dirty="0" smtClean="0"/>
          </a:p>
          <a:p>
            <a:r>
              <a:rPr lang="da-DK" baseline="0" dirty="0" smtClean="0"/>
              <a:t>Hent evt. inspiration her: </a:t>
            </a:r>
            <a:r>
              <a:rPr lang="da-DK" dirty="0" smtClean="0">
                <a:hlinkClick r:id="rId3"/>
              </a:rPr>
              <a:t>Eksempler fra regionen på bæredygtig omstilling - Region Midtjylland (rm.dk)</a:t>
            </a:r>
            <a:endParaRPr lang="da-DK" baseline="0" dirty="0" smtClean="0"/>
          </a:p>
          <a:p>
            <a:endParaRPr lang="da-DK" baseline="0" dirty="0" smtClean="0"/>
          </a:p>
          <a:p>
            <a:r>
              <a:rPr lang="da-DK" baseline="0" dirty="0" smtClean="0"/>
              <a:t>(men du er velkommen til at bruge denne, tallene er korrekte og foto er fra RM)</a:t>
            </a:r>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23</a:t>
            </a:fld>
            <a:endParaRPr lang="da-DK"/>
          </a:p>
        </p:txBody>
      </p:sp>
    </p:spTree>
    <p:extLst>
      <p:ext uri="{BB962C8B-B14F-4D97-AF65-F5344CB8AC3E}">
        <p14:creationId xmlns:p14="http://schemas.microsoft.com/office/powerpoint/2010/main" val="80420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Ud over den førnævnte vision, sigter bæredygtighedsindsatsen i Region Midtjylland naturligvis mod nogle konkrete overordnede målsætninger frem mod 2030. Men det er samtidig vigtigt at slå fast: ”Procentsatser starter ikke en bevægelse. Det gør handling”.</a:t>
            </a:r>
          </a:p>
          <a:p>
            <a:endParaRPr lang="da-DK" dirty="0" smtClean="0"/>
          </a:p>
          <a:p>
            <a:r>
              <a:rPr lang="da-DK" dirty="0" smtClean="0"/>
              <a:t>Derfor er de 2-årige handlingsplaner og de rammer, der skal understøtte nye initiativer både lokalt og centralt, det vigtigste i vores nye bæredygtighedsstrategi.</a:t>
            </a:r>
          </a:p>
          <a:p>
            <a:endParaRPr lang="da-DK" dirty="0" smtClean="0"/>
          </a:p>
          <a:p>
            <a:r>
              <a:rPr lang="da-DK" dirty="0" smtClean="0"/>
              <a:t>Men lad os ikke desto mindre kigge på de definerede hovedmål i strategien.</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27</a:t>
            </a:fld>
            <a:endParaRPr lang="da-DK"/>
          </a:p>
        </p:txBody>
      </p:sp>
    </p:spTree>
    <p:extLst>
      <p:ext uri="{BB962C8B-B14F-4D97-AF65-F5344CB8AC3E}">
        <p14:creationId xmlns:p14="http://schemas.microsoft.com/office/powerpoint/2010/main" val="2725091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vi taler om procentvise reduktioner, er det vigtigt, at vi ikke ender med at sammenlige æbler og pærer. Ikke mindst fordi der i hele miljøsnakken på både nationalt og internationalt plan er mange målsætninger i spil.</a:t>
            </a:r>
          </a:p>
          <a:p>
            <a:endParaRPr lang="da-DK" dirty="0" smtClean="0"/>
          </a:p>
          <a:p>
            <a:r>
              <a:rPr lang="da-DK" dirty="0" smtClean="0"/>
              <a:t>Så lad os lige kigge lidt nærmere på de to procenttal, der indgår i Region Midtjyllands overordnede målsætninger for bæredygtighed frem mod 2030.</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28</a:t>
            </a:fld>
            <a:endParaRPr lang="da-DK"/>
          </a:p>
        </p:txBody>
      </p:sp>
    </p:spTree>
    <p:extLst>
      <p:ext uri="{BB962C8B-B14F-4D97-AF65-F5344CB8AC3E}">
        <p14:creationId xmlns:p14="http://schemas.microsoft.com/office/powerpoint/2010/main" val="182543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KLIK FOR AT AFSPILLE ANIMATION! </a:t>
            </a:r>
          </a:p>
          <a:p>
            <a:r>
              <a:rPr lang="da-DK" b="1" dirty="0" smtClean="0"/>
              <a:t>https://region-midtjylland.23video.com/secret/67743329/15fd7ae7af29d14af89ed27d78c80caf </a:t>
            </a:r>
          </a:p>
          <a:p>
            <a:endParaRPr lang="da-DK" dirty="0" smtClean="0"/>
          </a:p>
          <a:p>
            <a:pPr marL="0" marR="0" lvl="0" indent="0" algn="l" defTabSz="1219170" rtl="0" eaLnBrk="1" fontAlgn="auto" latinLnBrk="0" hangingPunct="1">
              <a:lnSpc>
                <a:spcPct val="100000"/>
              </a:lnSpc>
              <a:spcBef>
                <a:spcPts val="0"/>
              </a:spcBef>
              <a:spcAft>
                <a:spcPts val="0"/>
              </a:spcAft>
              <a:buClrTx/>
              <a:buSzTx/>
              <a:buFontTx/>
              <a:buNone/>
              <a:tabLst/>
              <a:defRPr/>
            </a:pPr>
            <a:r>
              <a:rPr lang="da-DK" sz="1600" b="0" i="0" kern="1200" dirty="0" smtClean="0">
                <a:solidFill>
                  <a:schemeClr val="tx1"/>
                </a:solidFill>
                <a:effectLst/>
                <a:latin typeface="+mn-lt"/>
                <a:ea typeface="+mn-ea"/>
                <a:cs typeface="+mn-cs"/>
              </a:rPr>
              <a:t>Animation på 1:37</a:t>
            </a:r>
          </a:p>
          <a:p>
            <a:pPr marL="0" marR="0" lvl="0" indent="0" algn="l" defTabSz="1219170" rtl="0" eaLnBrk="1" fontAlgn="auto" latinLnBrk="0" hangingPunct="1">
              <a:lnSpc>
                <a:spcPct val="100000"/>
              </a:lnSpc>
              <a:spcBef>
                <a:spcPts val="0"/>
              </a:spcBef>
              <a:spcAft>
                <a:spcPts val="0"/>
              </a:spcAft>
              <a:buClrTx/>
              <a:buSzTx/>
              <a:buFontTx/>
              <a:buNone/>
              <a:tabLst/>
              <a:defRPr/>
            </a:pPr>
            <a:r>
              <a:rPr lang="da-DK" sz="1600" b="0" i="0" kern="1200" dirty="0" smtClean="0">
                <a:solidFill>
                  <a:schemeClr val="tx1"/>
                </a:solidFill>
                <a:effectLst/>
                <a:latin typeface="+mn-lt"/>
                <a:ea typeface="+mn-ea"/>
                <a:cs typeface="+mn-cs"/>
              </a:rPr>
              <a:t>Handler om, hvor regionens</a:t>
            </a:r>
            <a:r>
              <a:rPr lang="da-DK" sz="1600" b="0" i="0" kern="1200" baseline="0" dirty="0" smtClean="0">
                <a:solidFill>
                  <a:schemeClr val="tx1"/>
                </a:solidFill>
                <a:effectLst/>
                <a:latin typeface="+mn-lt"/>
                <a:ea typeface="+mn-ea"/>
                <a:cs typeface="+mn-cs"/>
              </a:rPr>
              <a:t> CO2-aftryk kommer fra mv.</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a-DK" sz="1600" b="0" i="0" kern="1200" dirty="0" smtClean="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a-DK" sz="1600" b="0" i="0" kern="1200" dirty="0" smtClean="0">
                <a:solidFill>
                  <a:schemeClr val="tx1"/>
                </a:solidFill>
                <a:effectLst/>
                <a:latin typeface="+mn-lt"/>
                <a:ea typeface="+mn-ea"/>
                <a:cs typeface="+mn-cs"/>
              </a:rPr>
              <a:t>”Region Midtjylland efterlader et CO2-aftryk, der svarer til det årlige CO2-aftryk fra flere end 30.000 borgere i Danmark.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a-DK" sz="1600" b="0" i="0" kern="1200" dirty="0" smtClean="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a-DK" sz="1600" b="0" i="0" kern="1200" dirty="0" smtClean="0">
                <a:solidFill>
                  <a:schemeClr val="tx1"/>
                </a:solidFill>
                <a:effectLst/>
                <a:latin typeface="+mn-lt"/>
                <a:ea typeface="+mn-ea"/>
                <a:cs typeface="+mn-cs"/>
              </a:rPr>
              <a:t>CO2-aftrykket kommer fra driften af hospitaler og institutioner, men også fra ambulancekørsel, kollektiv trafik, store jordforureninger mv. Særligt forbruget af varer koster CO2. Der er brug for, at vi gør noget – at vi tager ansvar.”</a:t>
            </a:r>
          </a:p>
          <a:p>
            <a:endParaRPr lang="da-DK" dirty="0" smtClean="0"/>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2</a:t>
            </a:fld>
            <a:endParaRPr lang="da-DK"/>
          </a:p>
        </p:txBody>
      </p:sp>
    </p:spTree>
    <p:extLst>
      <p:ext uri="{BB962C8B-B14F-4D97-AF65-F5344CB8AC3E}">
        <p14:creationId xmlns:p14="http://schemas.microsoft.com/office/powerpoint/2010/main" val="1815787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 første målsætning på 67 procent reduktion er INKLUSIVE varer og tjenesteydelser. Og da varer og tjenesteydelser som vi så tidligere udgør hele 69 procent af regionens samlede CO2-aftryk, er det tal udtryk for et særdeles ambitiøst mål. Samtidig er det værd at bemærke, at reduktionen sker over en periode på blot 12 år.</a:t>
            </a:r>
          </a:p>
          <a:p>
            <a:endParaRPr lang="da-DK" dirty="0" smtClean="0"/>
          </a:p>
          <a:p>
            <a:r>
              <a:rPr lang="da-DK" dirty="0" smtClean="0"/>
              <a:t>Den anden målsætning på 96 procent reduktion er EKSKLUSIVE varer og tjenesteydelser og dækker desuden en 40-årig periode fra 1990 til 2030.</a:t>
            </a:r>
          </a:p>
          <a:p>
            <a:endParaRPr lang="da-DK" dirty="0" smtClean="0"/>
          </a:p>
          <a:p>
            <a:r>
              <a:rPr lang="da-DK" dirty="0" smtClean="0"/>
              <a:t>Jeg bliver tit spurgt, hvilken af de to målsætninger der modsvarer det nationale mål om 70 procent CO2-reduktion frem mod 2030. Der er mange faktorer, der gør det svært at sammenligne den slags målsætninger en til en, fx arealanvendelse og lignende. Samtidig må bæredygtighedsindsatsen aldrig blive en konkurrence om, hvem der er mest ambitiøs. Det er et fælles ansvar. Men insisterer man ikke desto mindre på at sætte vores tal ind i konteksten af den nye klimalov, er det de </a:t>
            </a:r>
            <a:r>
              <a:rPr lang="da-DK" b="1" dirty="0" smtClean="0"/>
              <a:t>96 procent</a:t>
            </a:r>
            <a:r>
              <a:rPr lang="da-DK" dirty="0" smtClean="0"/>
              <a:t>, der både i tidsperiode og i udeladelsen af forbruget bedst modsvarer det nationale tal på 70 procent.</a:t>
            </a:r>
          </a:p>
          <a:p>
            <a:endParaRPr lang="da-DK"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29</a:t>
            </a:fld>
            <a:endParaRPr lang="da-DK"/>
          </a:p>
        </p:txBody>
      </p:sp>
    </p:spTree>
    <p:extLst>
      <p:ext uri="{BB962C8B-B14F-4D97-AF65-F5344CB8AC3E}">
        <p14:creationId xmlns:p14="http://schemas.microsoft.com/office/powerpoint/2010/main" val="2223759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Skal vores bæredygtighedsstrategi blive en succes, og skal målsætningerne og visionen indfries, kræver det, at vi på alle niveauer er parate til at ændre adfærd og til at samarbejde på nye måder.</a:t>
            </a:r>
          </a:p>
          <a:p>
            <a:endParaRPr lang="da-DK" dirty="0" smtClean="0"/>
          </a:p>
          <a:p>
            <a:r>
              <a:rPr lang="da-DK" dirty="0" smtClean="0"/>
              <a:t>Strategien er derfor forankret i såvel regionsrådet som den regionale styregruppe</a:t>
            </a:r>
          </a:p>
          <a:p>
            <a:endParaRPr lang="da-DK" dirty="0" smtClean="0"/>
          </a:p>
          <a:p>
            <a:r>
              <a:rPr lang="da-DK" dirty="0" smtClean="0"/>
              <a:t>Det er samtidig vigtigt, at bæredygtighed er noget, der kan starte hos lokale ildsjæle i vores enheder, lige så vel som det kan være initiativer, der har deres udspring i de forskellige ledelseslag.</a:t>
            </a:r>
          </a:p>
          <a:p>
            <a:endParaRPr lang="da-DK" dirty="0" smtClean="0"/>
          </a:p>
          <a:p>
            <a:r>
              <a:rPr lang="da-DK" dirty="0" smtClean="0"/>
              <a:t>For at hjælpe initiativerne bedst muligt på vej, er der allerede nu etableret bæredygtighedskonsulenter i alle regionens enheder, ligesom der er etableret forskellige netværksgrupper, bæredygtighedspuljer og andre understøttende foranstaltninger.</a:t>
            </a:r>
          </a:p>
          <a:p>
            <a:endParaRPr lang="da-DK" dirty="0" smtClean="0"/>
          </a:p>
          <a:p>
            <a:r>
              <a:rPr lang="da-DK" dirty="0" smtClean="0"/>
              <a:t>Vigtigst af alt er imidlertid, at vi alle sammen hele tiden oplever, at bæredygtighed er noget, vi arbejder for </a:t>
            </a:r>
            <a:r>
              <a:rPr lang="da-DK" b="1" dirty="0" smtClean="0"/>
              <a:t>i fællesskab</a:t>
            </a:r>
            <a:r>
              <a:rPr lang="da-DK" dirty="0" smtClean="0"/>
              <a:t>.</a:t>
            </a:r>
          </a:p>
          <a:p>
            <a:endParaRPr lang="da-DK" dirty="0" smtClean="0"/>
          </a:p>
          <a:p>
            <a:endParaRPr lang="da-DK" dirty="0" smtClean="0"/>
          </a:p>
          <a:p>
            <a:endParaRPr lang="da-DK"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30</a:t>
            </a:fld>
            <a:endParaRPr lang="da-DK"/>
          </a:p>
        </p:txBody>
      </p:sp>
    </p:spTree>
    <p:extLst>
      <p:ext uri="{BB962C8B-B14F-4D97-AF65-F5344CB8AC3E}">
        <p14:creationId xmlns:p14="http://schemas.microsoft.com/office/powerpoint/2010/main" val="3447754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dirty="0" smtClean="0"/>
              <a:t>Kilde: </a:t>
            </a:r>
            <a:r>
              <a:rPr lang="da-DK" dirty="0" smtClean="0">
                <a:hlinkClick r:id="rId3"/>
              </a:rPr>
              <a:t>Klimaregnskab 2022 for Region Midtjylland (rm.dk)</a:t>
            </a:r>
            <a:endParaRPr lang="da-DK" dirty="0" smtClean="0"/>
          </a:p>
          <a:p>
            <a:endParaRPr lang="da-DK" dirty="0" smtClean="0"/>
          </a:p>
          <a:p>
            <a:r>
              <a:rPr lang="da-DK" dirty="0" smtClean="0"/>
              <a:t>https://www.ru.rm.dk/om-os/presse-og-nyheder/nyheder/nyheder-2023/Region-Midtjyllands-klimaregnskab-tilbage-til-normal-efter-COVID-19/</a:t>
            </a:r>
          </a:p>
        </p:txBody>
      </p:sp>
      <p:sp>
        <p:nvSpPr>
          <p:cNvPr id="4" name="Pladsholder til slidenumm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935DAE1-4DBC-4EBB-A0F7-2243D879E830}"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33</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449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dirty="0" smtClean="0"/>
              <a:t>Kilde: </a:t>
            </a:r>
            <a:r>
              <a:rPr lang="da-DK" dirty="0" smtClean="0">
                <a:hlinkClick r:id="rId3"/>
              </a:rPr>
              <a:t>Klimaregnskab 2020 (rm.dk)</a:t>
            </a:r>
            <a:endParaRPr lang="da-DK" dirty="0" smtClean="0"/>
          </a:p>
          <a:p>
            <a:endParaRPr lang="da-DK" dirty="0"/>
          </a:p>
        </p:txBody>
      </p:sp>
      <p:sp>
        <p:nvSpPr>
          <p:cNvPr id="4" name="Pladsholder til slidenumm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935DAE1-4DBC-4EBB-A0F7-2243D879E830}"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094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endParaRPr lang="da-DK" dirty="0" smtClean="0"/>
          </a:p>
          <a:p>
            <a:endParaRPr lang="da-DK" dirty="0" smtClean="0"/>
          </a:p>
          <a:p>
            <a:endParaRPr lang="da-DK" dirty="0" smtClean="0"/>
          </a:p>
          <a:p>
            <a:r>
              <a:rPr lang="da-DK" dirty="0" smtClean="0"/>
              <a:t>Kilde: https://www.rm.dk/api/NewESDHBlock/DownloadFile?agendaPath=%5C%5CRMAPPS0221.onerm.dk%5CCMS01-EXT%5CESDH%20Data%5CRM_Internet%5Cdagsordener%5Cregionsraadet%202021%5C15-12-2021%5CAaben_dagsorden&amp;appendixId=324204 (side 7)</a:t>
            </a:r>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35</a:t>
            </a:fld>
            <a:endParaRPr lang="da-DK"/>
          </a:p>
        </p:txBody>
      </p:sp>
    </p:spTree>
    <p:extLst>
      <p:ext uri="{BB962C8B-B14F-4D97-AF65-F5344CB8AC3E}">
        <p14:creationId xmlns:p14="http://schemas.microsoft.com/office/powerpoint/2010/main" val="3468089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sætter naturligvis ind på alle områder, men som det fremgår af diagrammet her, er der særligt ét af de fire områder, hvor vi udleder store mængder CO2 – nemlig i vores indkøb og forbrug af varer og tjenesteydelser. </a:t>
            </a:r>
          </a:p>
          <a:p>
            <a:endParaRPr lang="da-DK" dirty="0" smtClean="0"/>
          </a:p>
          <a:p>
            <a:r>
              <a:rPr lang="da-DK" dirty="0" smtClean="0"/>
              <a:t>Det område tegnede sig i 2018 for hele 69 procent af vores samlede klimaaftryk. Eller i faktiske tal: 399.000 ton CO2.</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36</a:t>
            </a:fld>
            <a:endParaRPr lang="da-DK"/>
          </a:p>
        </p:txBody>
      </p:sp>
    </p:spTree>
    <p:extLst>
      <p:ext uri="{BB962C8B-B14F-4D97-AF65-F5344CB8AC3E}">
        <p14:creationId xmlns:p14="http://schemas.microsoft.com/office/powerpoint/2010/main" val="847992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endParaRPr lang="da-DK" dirty="0" smtClean="0"/>
          </a:p>
          <a:p>
            <a:endParaRPr lang="da-DK" dirty="0" smtClean="0"/>
          </a:p>
          <a:p>
            <a:endParaRPr lang="da-DK" dirty="0" smtClean="0"/>
          </a:p>
          <a:p>
            <a:r>
              <a:rPr lang="da-DK" dirty="0" smtClean="0"/>
              <a:t>Kilde: https://www.rm.dk/siteassets/regional-udvikling/ru/klima-og-miljo/baredygtighed-og-gron-omstilling/agenda-21/gront-regnskab/gront-regnskab-2018.pdf (side 6)</a:t>
            </a:r>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37</a:t>
            </a:fld>
            <a:endParaRPr lang="da-DK"/>
          </a:p>
        </p:txBody>
      </p:sp>
    </p:spTree>
    <p:extLst>
      <p:ext uri="{BB962C8B-B14F-4D97-AF65-F5344CB8AC3E}">
        <p14:creationId xmlns:p14="http://schemas.microsoft.com/office/powerpoint/2010/main" val="2207907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dirty="0" smtClean="0"/>
              <a:t>Kilde: </a:t>
            </a:r>
            <a:r>
              <a:rPr lang="da-DK" dirty="0" smtClean="0">
                <a:hlinkClick r:id="rId3"/>
              </a:rPr>
              <a:t>Klimaregnskab 2021 (rm.dk)</a:t>
            </a:r>
            <a:endParaRPr lang="da-DK" dirty="0" smtClean="0"/>
          </a:p>
          <a:p>
            <a:endParaRPr lang="da-DK" dirty="0" smtClean="0"/>
          </a:p>
          <a:p>
            <a:r>
              <a:rPr lang="da-DK" dirty="0" smtClean="0"/>
              <a:t>https://www.rm.dk/om-os/aktuelt/nyheder/nyheder-2022/august-22/covid-19-satter-trist-aftryk-pa-region-midtjyllands-klimaregnskab/ </a:t>
            </a:r>
          </a:p>
          <a:p>
            <a:endParaRPr lang="da-DK" dirty="0" smtClean="0"/>
          </a:p>
          <a:p>
            <a:r>
              <a:rPr lang="da-DK" dirty="0" smtClean="0"/>
              <a:t>https://www.rm.dk/om-os/organisation/regionens-politikker/agenda-21/klimaregnskab/</a:t>
            </a:r>
          </a:p>
          <a:p>
            <a:endParaRPr lang="da-DK" dirty="0" smtClean="0"/>
          </a:p>
          <a:p>
            <a:r>
              <a:rPr lang="da-DK" dirty="0" smtClean="0"/>
              <a:t>https://www.rm.dk/siteassets/regional-udvikling/ru/klima-og-miljo/baredygtighed-og-gron-omstilling/agenda-21/gront-regnskab/region-midtjylland_klimaregnskab-2021.pdf </a:t>
            </a:r>
            <a:endParaRPr lang="da-DK" dirty="0"/>
          </a:p>
        </p:txBody>
      </p:sp>
      <p:sp>
        <p:nvSpPr>
          <p:cNvPr id="4" name="Pladsholder til slidenumm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935DAE1-4DBC-4EBB-A0F7-2243D879E830}"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38</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62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endParaRPr lang="da-DK" dirty="0" smtClean="0"/>
          </a:p>
          <a:p>
            <a:endParaRPr lang="da-DK" dirty="0" smtClean="0"/>
          </a:p>
          <a:p>
            <a:endParaRPr lang="da-DK" dirty="0" smtClean="0"/>
          </a:p>
        </p:txBody>
      </p:sp>
      <p:sp>
        <p:nvSpPr>
          <p:cNvPr id="4" name="Pladsholder til slidenummer 3"/>
          <p:cNvSpPr>
            <a:spLocks noGrp="1"/>
          </p:cNvSpPr>
          <p:nvPr>
            <p:ph type="sldNum" sz="quarter" idx="10"/>
          </p:nvPr>
        </p:nvSpPr>
        <p:spPr/>
        <p:txBody>
          <a:bodyPr/>
          <a:lstStyle/>
          <a:p>
            <a:fld id="{9935DAE1-4DBC-4EBB-A0F7-2243D879E830}" type="slidenum">
              <a:rPr lang="da-DK" smtClean="0"/>
              <a:t>39</a:t>
            </a:fld>
            <a:endParaRPr lang="da-DK"/>
          </a:p>
        </p:txBody>
      </p:sp>
    </p:spTree>
    <p:extLst>
      <p:ext uri="{BB962C8B-B14F-4D97-AF65-F5344CB8AC3E}">
        <p14:creationId xmlns:p14="http://schemas.microsoft.com/office/powerpoint/2010/main" val="56500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dirty="0" smtClean="0"/>
              <a:t>Når vi taler om vores fælles ansvar for hele kloden, er det selvfølgelig også vigtigt at fremhæve FN’s Verdensmål for bæredygtig udvikling. De 17 verdensmål udgør således en vigtig ramme for Region Midtjyllands bæredygtighedsstrategi.</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3</a:t>
            </a:fld>
            <a:endParaRPr lang="da-DK"/>
          </a:p>
        </p:txBody>
      </p:sp>
    </p:spTree>
    <p:extLst>
      <p:ext uri="{BB962C8B-B14F-4D97-AF65-F5344CB8AC3E}">
        <p14:creationId xmlns:p14="http://schemas.microsoft.com/office/powerpoint/2010/main" val="372965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5</a:t>
            </a:fld>
            <a:endParaRPr lang="da-DK"/>
          </a:p>
        </p:txBody>
      </p:sp>
    </p:spTree>
    <p:extLst>
      <p:ext uri="{BB962C8B-B14F-4D97-AF65-F5344CB8AC3E}">
        <p14:creationId xmlns:p14="http://schemas.microsoft.com/office/powerpoint/2010/main" val="293429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600" b="0" i="0" u="none" strike="noStrike" kern="1200" baseline="0" dirty="0" smtClean="0">
                <a:solidFill>
                  <a:schemeClr val="tx1"/>
                </a:solidFill>
                <a:latin typeface="+mn-lt"/>
                <a:ea typeface="+mn-ea"/>
                <a:cs typeface="+mn-cs"/>
              </a:rPr>
              <a:t> Hospitalerne i Danmark sætter et betydeligt negativt aftryk på klima og miljø. Estimater peger på, at sundhedsvæsenet samlet set står for 6% af CO2-udledningen i Danmark</a:t>
            </a:r>
            <a:r>
              <a:rPr lang="da-DK" sz="1600" b="0" i="0" u="none" strike="noStrike" kern="1200" baseline="0" smtClean="0">
                <a:solidFill>
                  <a:schemeClr val="tx1"/>
                </a:solidFill>
                <a:latin typeface="+mn-lt"/>
                <a:ea typeface="+mn-ea"/>
                <a:cs typeface="+mn-cs"/>
              </a:rPr>
              <a:t>.  </a:t>
            </a:r>
            <a:endParaRPr lang="da-DK" dirty="0" smtClean="0"/>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 er derfor oplagt, at sundhedssektoren og dermed også Region Midtjylland spiller en afgørende rolle for opnåelsen af det overordnede og bindende mål, der gælder for den klimalov, som blev vedtaget af Folketinget den 18. juni 2020. Nemlig at Danmark i 2030 skal have reduceret vores samlede CO2-udledning med 70 procent i forhold til 1990.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Hvor</a:t>
            </a:r>
            <a:r>
              <a:rPr lang="da-DK" b="1" baseline="0" dirty="0" smtClean="0"/>
              <a:t> stort et klimaaftryk sætter vi i udlandet? </a:t>
            </a:r>
            <a:endParaRPr lang="da-DK"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smtClean="0">
                <a:solidFill>
                  <a:schemeClr val="tx1"/>
                </a:solidFill>
                <a:effectLst/>
                <a:latin typeface="+mn-lt"/>
                <a:ea typeface="+mn-ea"/>
                <a:cs typeface="+mn-cs"/>
              </a:rPr>
              <a:t>Hvis man forudsætter, at importandelen for sundhedssektoren på landsplan svarer til regionens. Vil det være cirka 160.000 tons CO2, svarende til godt 30% af indkøb af varer og tjenester.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r>
              <a:rPr lang="da-DK" dirty="0" smtClean="0"/>
              <a:t>Kilde: </a:t>
            </a:r>
            <a:r>
              <a:rPr lang="en-US" dirty="0" smtClean="0">
                <a:hlinkClick r:id="rId3"/>
              </a:rPr>
              <a:t>Appendix C: Health care emissions national snapshots | Health Care Without Harm (noharm-global.org)</a:t>
            </a:r>
            <a:endParaRPr lang="da-DK"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6</a:t>
            </a:fld>
            <a:endParaRPr lang="da-DK"/>
          </a:p>
        </p:txBody>
      </p:sp>
    </p:spTree>
    <p:extLst>
      <p:ext uri="{BB962C8B-B14F-4D97-AF65-F5344CB8AC3E}">
        <p14:creationId xmlns:p14="http://schemas.microsoft.com/office/powerpoint/2010/main" val="404333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Region Midtjylland skabes vores CO2-udledning af fire hovedkilder:</a:t>
            </a:r>
          </a:p>
          <a:p>
            <a:endParaRPr lang="da-DK" dirty="0" smtClean="0"/>
          </a:p>
          <a:p>
            <a:r>
              <a:rPr lang="da-DK" b="1" dirty="0" smtClean="0"/>
              <a:t>Energiforbrug</a:t>
            </a:r>
          </a:p>
          <a:p>
            <a:r>
              <a:rPr lang="da-DK" b="1" dirty="0" smtClean="0"/>
              <a:t>Transport</a:t>
            </a:r>
            <a:r>
              <a:rPr lang="da-DK" dirty="0" smtClean="0"/>
              <a:t> – og her taler vi primært om den regionale kollektive trafik og ambulancekørslen</a:t>
            </a:r>
          </a:p>
          <a:p>
            <a:r>
              <a:rPr lang="da-DK" b="1" dirty="0" smtClean="0"/>
              <a:t>Byggeri og anlæg </a:t>
            </a:r>
            <a:r>
              <a:rPr lang="da-DK" dirty="0" smtClean="0"/>
              <a:t>– først og fremmest sygehusbyggerierne</a:t>
            </a:r>
          </a:p>
          <a:p>
            <a:r>
              <a:rPr lang="da-DK" dirty="0" smtClean="0"/>
              <a:t>Og endelig </a:t>
            </a:r>
            <a:r>
              <a:rPr lang="da-DK" b="1" dirty="0" smtClean="0"/>
              <a:t>indkøb og forbrug af varer og tjenesteydelser</a:t>
            </a:r>
          </a:p>
          <a:p>
            <a:endParaRPr lang="da-DK" dirty="0" smtClean="0"/>
          </a:p>
          <a:p>
            <a:r>
              <a:rPr lang="da-DK" dirty="0" smtClean="0"/>
              <a:t>Men hvordan er udledningen egentlig fordelt på de fire kilder?</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7</a:t>
            </a:fld>
            <a:endParaRPr lang="da-DK"/>
          </a:p>
        </p:txBody>
      </p:sp>
    </p:spTree>
    <p:extLst>
      <p:ext uri="{BB962C8B-B14F-4D97-AF65-F5344CB8AC3E}">
        <p14:creationId xmlns:p14="http://schemas.microsoft.com/office/powerpoint/2010/main" val="188810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dirty="0" smtClean="0"/>
              <a:t>Kilde: </a:t>
            </a:r>
            <a:r>
              <a:rPr lang="da-DK" dirty="0" smtClean="0">
                <a:hlinkClick r:id="rId3"/>
              </a:rPr>
              <a:t>Klimaregnskab 2022 for Region Midtjylland (rm.dk)</a:t>
            </a:r>
            <a:endParaRPr lang="da-DK" dirty="0" smtClean="0"/>
          </a:p>
          <a:p>
            <a:endParaRPr lang="da-DK" dirty="0" smtClean="0"/>
          </a:p>
          <a:p>
            <a:r>
              <a:rPr lang="da-DK" dirty="0" smtClean="0"/>
              <a:t>https://www.ru.rm.dk/om-os/presse-og-nyheder/nyheder/nyheder-2023/Region-Midtjyllands-klimaregnskab-tilbage-til-normal-efter-COVID-19/</a:t>
            </a:r>
          </a:p>
        </p:txBody>
      </p:sp>
      <p:sp>
        <p:nvSpPr>
          <p:cNvPr id="4" name="Pladsholder til slidenumm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935DAE1-4DBC-4EBB-A0F7-2243D879E830}"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00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dirty="0" smtClean="0"/>
              <a:t>Kilde: </a:t>
            </a:r>
            <a:r>
              <a:rPr lang="da-DK" dirty="0" smtClean="0">
                <a:hlinkClick r:id="rId3"/>
              </a:rPr>
              <a:t>Klimaregnskab 2022 for Region Midtjylland (rm.dk)</a:t>
            </a:r>
            <a:endParaRPr lang="da-DK" dirty="0" smtClean="0"/>
          </a:p>
          <a:p>
            <a:endParaRPr lang="da-DK" dirty="0" smtClean="0"/>
          </a:p>
          <a:p>
            <a:r>
              <a:rPr lang="da-DK" smtClean="0"/>
              <a:t>https://www.ru.rm.dk/om-os/presse-og-nyheder/nyheder/nyheder-2023/Region-Midtjyllands-klimaregnskab-tilbage-til-normal-efter-COVID-19/</a:t>
            </a:r>
            <a:endParaRPr lang="da-DK" dirty="0" smtClean="0"/>
          </a:p>
        </p:txBody>
      </p:sp>
      <p:sp>
        <p:nvSpPr>
          <p:cNvPr id="4" name="Pladsholder til slidenummer 3"/>
          <p:cNvSpPr>
            <a:spLocks noGrp="1"/>
          </p:cNvSpPr>
          <p:nvPr>
            <p:ph type="sldNum" sz="quarter" idx="10"/>
          </p:nvPr>
        </p:nvSpPr>
        <p:spPr/>
        <p:txBody>
          <a:bodyPr/>
          <a:lstStyle/>
          <a:p>
            <a:fld id="{9935DAE1-4DBC-4EBB-A0F7-2243D879E830}" type="slidenum">
              <a:rPr lang="da-DK" smtClean="0"/>
              <a:t>9</a:t>
            </a:fld>
            <a:endParaRPr lang="da-DK"/>
          </a:p>
        </p:txBody>
      </p:sp>
    </p:spTree>
    <p:extLst>
      <p:ext uri="{BB962C8B-B14F-4D97-AF65-F5344CB8AC3E}">
        <p14:creationId xmlns:p14="http://schemas.microsoft.com/office/powerpoint/2010/main" val="22870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dirty="0" smtClean="0"/>
              <a:t>Når vi kigger på den CO2-udledning, der er en følge af regionens indkøb og forbrug, er det vigtigt at huske på, at selve forbruget blot udgør ét led i en samlet værdikæde. De valg, vi træffer og den adfærd, vi lægger for dagen, medfører derfor en CO2-udledning både før og efter forbruget. En udledning, som vi i høj grad også har indflydelse på.</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10</a:t>
            </a:fld>
            <a:endParaRPr lang="da-DK"/>
          </a:p>
        </p:txBody>
      </p:sp>
    </p:spTree>
    <p:extLst>
      <p:ext uri="{BB962C8B-B14F-4D97-AF65-F5344CB8AC3E}">
        <p14:creationId xmlns:p14="http://schemas.microsoft.com/office/powerpoint/2010/main" val="1624983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_slut-og start-dias">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5175" cy="6859588"/>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pic>
        <p:nvPicPr>
          <p:cNvPr id="5" name="Billede 26" descr="DK-kort-prikker-midtjylland_2-01.png">
            <a:extLst>
              <a:ext uri="{FF2B5EF4-FFF2-40B4-BE49-F238E27FC236}">
                <a16:creationId xmlns:a16="http://schemas.microsoft.com/office/drawing/2014/main" id="{7B6F7A04-D984-6C4F-B645-66AF71CC2C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t="34230" b="3220"/>
          <a:stretch>
            <a:fillRect/>
          </a:stretch>
        </p:blipFill>
        <p:spPr bwMode="auto">
          <a:xfrm>
            <a:off x="-455141" y="-2070"/>
            <a:ext cx="6840760" cy="7057841"/>
          </a:xfrm>
          <a:prstGeom prst="rect">
            <a:avLst/>
          </a:prstGeom>
          <a:noFill/>
          <a:ln>
            <a:noFill/>
          </a:ln>
          <a:extLst>
            <a:ext uri="{909E8E84-426E-40DD-AFC4-6F175D3DCCD1}">
              <a14:hiddenFill xmlns:a14="http://schemas.microsoft.com/office/drawing/2010/main">
                <a:solidFill>
                  <a:srgbClr val="FFFFFF">
                    <a:alpha val="349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2"/>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5600" y="108000"/>
            <a:ext cx="844223" cy="406800"/>
          </a:xfrm>
          <a:prstGeom prst="rect">
            <a:avLst/>
          </a:prstGeom>
        </p:spPr>
      </p:pic>
      <p:sp>
        <p:nvSpPr>
          <p:cNvPr id="7" name="Rectangle 113"/>
          <p:cNvSpPr>
            <a:spLocks noGrp="1" noChangeAspect="1" noChangeArrowheads="1"/>
          </p:cNvSpPr>
          <p:nvPr>
            <p:ph type="subTitle" sz="quarter" idx="1" hasCustomPrompt="1"/>
          </p:nvPr>
        </p:nvSpPr>
        <p:spPr>
          <a:xfrm>
            <a:off x="694877" y="5342988"/>
            <a:ext cx="10805419"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smtClean="0"/>
              <a:t>Skriv titel her</a:t>
            </a:r>
          </a:p>
        </p:txBody>
      </p:sp>
    </p:spTree>
    <p:extLst>
      <p:ext uri="{BB962C8B-B14F-4D97-AF65-F5344CB8AC3E}">
        <p14:creationId xmlns:p14="http://schemas.microsoft.com/office/powerpoint/2010/main" val="41881446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1">
                    <a:lumMod val="50000"/>
                  </a:schemeClr>
                </a:solidFill>
              </a:defRPr>
            </a:lvl1pPr>
          </a:lstStyle>
          <a:p>
            <a:pPr lvl="0"/>
            <a:r>
              <a:rPr lang="da-DK" altLang="da-DK" dirty="0" smtClean="0"/>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303438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Tree>
    <p:extLst>
      <p:ext uri="{BB962C8B-B14F-4D97-AF65-F5344CB8AC3E}">
        <p14:creationId xmlns:p14="http://schemas.microsoft.com/office/powerpoint/2010/main" val="303816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rgbClr val="113F49"/>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Tree>
    <p:extLst>
      <p:ext uri="{BB962C8B-B14F-4D97-AF65-F5344CB8AC3E}">
        <p14:creationId xmlns:p14="http://schemas.microsoft.com/office/powerpoint/2010/main" val="363396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800000"/>
            <a:ext cx="10083938" cy="720000"/>
          </a:xfrm>
        </p:spPr>
        <p:txBody>
          <a:bodyPr/>
          <a:lstStyle>
            <a:lvl1pPr>
              <a:defRPr/>
            </a:lvl1pPr>
          </a:lstStyle>
          <a:p>
            <a:r>
              <a:rPr lang="da-DK" dirty="0" smtClean="0"/>
              <a:t>Skriv overskrift her</a:t>
            </a:r>
            <a:endParaRPr lang="da-DK" dirty="0"/>
          </a:p>
        </p:txBody>
      </p:sp>
      <p:sp>
        <p:nvSpPr>
          <p:cNvPr id="5" name="Pladsholder til indhold 4"/>
          <p:cNvSpPr>
            <a:spLocks noGrp="1"/>
          </p:cNvSpPr>
          <p:nvPr>
            <p:ph sz="quarter" idx="11" hasCustomPrompt="1"/>
          </p:nvPr>
        </p:nvSpPr>
        <p:spPr>
          <a:xfrm>
            <a:off x="720281" y="2700000"/>
            <a:ext cx="10083938" cy="3600000"/>
          </a:xfrm>
        </p:spPr>
        <p:txBody>
          <a:bodyPr anchor="t" anchorCtr="0"/>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Pladsholder til tekst 3"/>
          <p:cNvSpPr>
            <a:spLocks noGrp="1"/>
          </p:cNvSpPr>
          <p:nvPr>
            <p:ph type="body" sz="quarter" idx="12" hasCustomPrompt="1"/>
          </p:nvPr>
        </p:nvSpPr>
        <p:spPr>
          <a:xfrm>
            <a:off x="0" y="1188001"/>
            <a:ext cx="2503151"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smtClean="0"/>
              <a:t>SKRIV HER</a:t>
            </a:r>
            <a:endParaRPr lang="da-DK" dirty="0"/>
          </a:p>
        </p:txBody>
      </p:sp>
    </p:spTree>
    <p:extLst>
      <p:ext uri="{BB962C8B-B14F-4D97-AF65-F5344CB8AC3E}">
        <p14:creationId xmlns:p14="http://schemas.microsoft.com/office/powerpoint/2010/main" val="16587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1" y="576000"/>
            <a:ext cx="12195175"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tilføje et billede</a:t>
            </a:r>
            <a:br>
              <a:rPr lang="da-DK" dirty="0" smtClean="0"/>
            </a:br>
            <a:r>
              <a:rPr lang="da-DK" dirty="0" smtClean="0"/>
              <a:t/>
            </a:r>
            <a:br>
              <a:rPr lang="da-DK" dirty="0" smtClean="0"/>
            </a:br>
            <a:endParaRPr lang="da-DK" dirty="0" smtClean="0"/>
          </a:p>
        </p:txBody>
      </p:sp>
      <p:sp>
        <p:nvSpPr>
          <p:cNvPr id="22" name="Tekstfelt 21"/>
          <p:cNvSpPr txBox="1"/>
          <p:nvPr userDrawn="1"/>
        </p:nvSpPr>
        <p:spPr>
          <a:xfrm>
            <a:off x="1849115" y="6997548"/>
            <a:ext cx="2520280" cy="1077218"/>
          </a:xfrm>
          <a:prstGeom prst="rect">
            <a:avLst/>
          </a:prstGeom>
          <a:noFill/>
        </p:spPr>
        <p:txBody>
          <a:bodyPr wrap="square" lIns="0" tIns="0" rIns="0" bIns="0" rtlCol="0">
            <a:spAutoFit/>
          </a:bodyPr>
          <a:lstStyle/>
          <a:p>
            <a:r>
              <a:rPr lang="da-DK" sz="1000" dirty="0" smtClean="0">
                <a:solidFill>
                  <a:schemeClr val="tx2"/>
                </a:solidFill>
              </a:rPr>
              <a:t>Kopier boks til tekst og verdenshjul</a:t>
            </a:r>
            <a:r>
              <a:rPr lang="da-DK" sz="1000" baseline="0" dirty="0" smtClean="0">
                <a:solidFill>
                  <a:schemeClr val="tx2"/>
                </a:solidFill>
              </a:rPr>
              <a:t> fra hjælpedokument. </a:t>
            </a:r>
          </a:p>
          <a:p>
            <a:endParaRPr lang="da-DK" sz="1000" baseline="0" dirty="0" smtClean="0">
              <a:solidFill>
                <a:schemeClr val="tx2"/>
              </a:solidFill>
            </a:endParaRPr>
          </a:p>
          <a:p>
            <a:r>
              <a:rPr lang="da-DK" sz="1000" baseline="0" dirty="0" err="1" smtClean="0">
                <a:solidFill>
                  <a:schemeClr val="tx2"/>
                </a:solidFill>
              </a:rPr>
              <a:t>Højreklik</a:t>
            </a:r>
            <a:r>
              <a:rPr lang="da-DK" sz="1000" baseline="0" dirty="0" smtClean="0">
                <a:solidFill>
                  <a:schemeClr val="tx2"/>
                </a:solidFill>
              </a:rPr>
              <a:t> og vælg placer forrest, når billede er hentet ind.</a:t>
            </a:r>
          </a:p>
          <a:p>
            <a:r>
              <a:rPr lang="da-DK" sz="1000" baseline="0" dirty="0" smtClean="0">
                <a:solidFill>
                  <a:schemeClr val="tx2"/>
                </a:solidFill>
              </a:rPr>
              <a:t>OBS. Dette skal gøres hver gang der er hentet nyt billede ind i billedboksen. </a:t>
            </a:r>
            <a:endParaRPr lang="da-DK" sz="1000" dirty="0">
              <a:solidFill>
                <a:schemeClr val="tx2"/>
              </a:solidFill>
            </a:endParaRPr>
          </a:p>
        </p:txBody>
      </p:sp>
      <p:pic>
        <p:nvPicPr>
          <p:cNvPr id="3" name="Billede 2"/>
          <p:cNvPicPr>
            <a:picLocks noChangeAspect="1"/>
          </p:cNvPicPr>
          <p:nvPr userDrawn="1"/>
        </p:nvPicPr>
        <p:blipFill>
          <a:blip r:embed="rId2"/>
          <a:stretch>
            <a:fillRect/>
          </a:stretch>
        </p:blipFill>
        <p:spPr>
          <a:xfrm>
            <a:off x="0" y="6997548"/>
            <a:ext cx="1717757" cy="968750"/>
          </a:xfrm>
          <a:prstGeom prst="rect">
            <a:avLst/>
          </a:prstGeom>
        </p:spPr>
      </p:pic>
    </p:spTree>
    <p:extLst>
      <p:ext uri="{BB962C8B-B14F-4D97-AF65-F5344CB8AC3E}">
        <p14:creationId xmlns:p14="http://schemas.microsoft.com/office/powerpoint/2010/main" val="148363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1336" y="576000"/>
            <a:ext cx="4501758"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a:t>
            </a:r>
            <a:br>
              <a:rPr lang="da-DK" dirty="0" smtClean="0"/>
            </a:br>
            <a:r>
              <a:rPr lang="da-DK" dirty="0" smtClean="0"/>
              <a:t>for at tilføje et billede</a:t>
            </a:r>
            <a:r>
              <a:rPr lang="da-DK" dirty="0"/>
              <a:t/>
            </a:r>
            <a:br>
              <a:rPr lang="da-DK" dirty="0"/>
            </a:br>
            <a:r>
              <a:rPr lang="da-DK" dirty="0" smtClean="0"/>
              <a:t/>
            </a:r>
            <a:br>
              <a:rPr lang="da-DK" dirty="0" smtClean="0"/>
            </a:br>
            <a:r>
              <a:rPr lang="da-DK" dirty="0" smtClean="0"/>
              <a:t/>
            </a:r>
            <a:br>
              <a:rPr lang="da-DK" dirty="0" smtClean="0"/>
            </a:br>
            <a:endParaRPr lang="da-DK" dirty="0" smtClean="0"/>
          </a:p>
        </p:txBody>
      </p:sp>
      <p:sp>
        <p:nvSpPr>
          <p:cNvPr id="3" name="Tekstboks 2"/>
          <p:cNvSpPr txBox="1"/>
          <p:nvPr userDrawn="1"/>
        </p:nvSpPr>
        <p:spPr>
          <a:xfrm>
            <a:off x="-1489231" y="3141698"/>
            <a:ext cx="1152428" cy="430986"/>
          </a:xfrm>
          <a:prstGeom prst="rect">
            <a:avLst/>
          </a:prstGeom>
          <a:noFill/>
        </p:spPr>
        <p:txBody>
          <a:bodyPr wrap="square" lIns="0" tIns="0" rIns="0" bIns="0" rtlCol="0">
            <a:spAutoFit/>
          </a:bodyPr>
          <a:lstStyle/>
          <a:p>
            <a:r>
              <a:rPr lang="da-DK" sz="900" dirty="0" smtClean="0"/>
              <a:t>Foto kan også placeres længere til venstre på siden</a:t>
            </a:r>
            <a:endParaRPr lang="da-DK" sz="900" dirty="0"/>
          </a:p>
        </p:txBody>
      </p:sp>
    </p:spTree>
    <p:extLst>
      <p:ext uri="{BB962C8B-B14F-4D97-AF65-F5344CB8AC3E}">
        <p14:creationId xmlns:p14="http://schemas.microsoft.com/office/powerpoint/2010/main" val="2005836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link og billede">
    <p:spTree>
      <p:nvGrpSpPr>
        <p:cNvPr id="1" name=""/>
        <p:cNvGrpSpPr/>
        <p:nvPr/>
      </p:nvGrpSpPr>
      <p:grpSpPr>
        <a:xfrm>
          <a:off x="0" y="0"/>
          <a:ext cx="0" cy="0"/>
          <a:chOff x="0" y="0"/>
          <a:chExt cx="0" cy="0"/>
        </a:xfrm>
      </p:grpSpPr>
      <p:sp>
        <p:nvSpPr>
          <p:cNvPr id="6" name="Pladsholder til billede 2"/>
          <p:cNvSpPr>
            <a:spLocks noGrp="1" noChangeAspect="1"/>
          </p:cNvSpPr>
          <p:nvPr>
            <p:ph type="pic" idx="11" hasCustomPrompt="1"/>
          </p:nvPr>
        </p:nvSpPr>
        <p:spPr>
          <a:xfrm>
            <a:off x="720001" y="828000"/>
            <a:ext cx="9216267" cy="5184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tilføje et billede af video</a:t>
            </a:r>
            <a:br>
              <a:rPr lang="da-DK" dirty="0" smtClean="0"/>
            </a:br>
            <a:r>
              <a:rPr lang="da-DK" dirty="0" smtClean="0"/>
              <a:t/>
            </a:r>
            <a:br>
              <a:rPr lang="da-DK" dirty="0" smtClean="0"/>
            </a:br>
            <a:r>
              <a:rPr lang="da-DK" dirty="0" smtClean="0"/>
              <a:t/>
            </a:r>
            <a:br>
              <a:rPr lang="da-DK" dirty="0" smtClean="0"/>
            </a:br>
            <a:endParaRPr lang="da-DK" dirty="0"/>
          </a:p>
        </p:txBody>
      </p:sp>
      <p:sp>
        <p:nvSpPr>
          <p:cNvPr id="3" name="Pladsholder til tekst 3"/>
          <p:cNvSpPr>
            <a:spLocks noGrp="1"/>
          </p:cNvSpPr>
          <p:nvPr>
            <p:ph type="body" sz="quarter" idx="12" hasCustomPrompt="1"/>
          </p:nvPr>
        </p:nvSpPr>
        <p:spPr>
          <a:xfrm>
            <a:off x="720281" y="6048000"/>
            <a:ext cx="11281962" cy="360083"/>
          </a:xfrm>
        </p:spPr>
        <p:txBody>
          <a:bodyPr anchor="t" anchorCtr="0">
            <a:normAutofit/>
          </a:bodyPr>
          <a:lstStyle>
            <a:lvl1pPr marL="0" indent="0">
              <a:buNone/>
              <a:defRPr sz="1800" u="sng" baseline="0">
                <a:solidFill>
                  <a:schemeClr val="tx2"/>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smtClean="0"/>
              <a:t>Skriv link til video</a:t>
            </a:r>
          </a:p>
        </p:txBody>
      </p:sp>
      <p:grpSp>
        <p:nvGrpSpPr>
          <p:cNvPr id="5" name="Gruppe 4"/>
          <p:cNvGrpSpPr/>
          <p:nvPr userDrawn="1"/>
        </p:nvGrpSpPr>
        <p:grpSpPr>
          <a:xfrm>
            <a:off x="4244" y="7102202"/>
            <a:ext cx="711752" cy="452933"/>
            <a:chOff x="3001243" y="189434"/>
            <a:chExt cx="792088" cy="504056"/>
          </a:xfrm>
        </p:grpSpPr>
        <p:sp>
          <p:nvSpPr>
            <p:cNvPr id="7" name="Rektangel 6"/>
            <p:cNvSpPr/>
            <p:nvPr/>
          </p:nvSpPr>
          <p:spPr>
            <a:xfrm>
              <a:off x="3001243" y="189434"/>
              <a:ext cx="792088" cy="504056"/>
            </a:xfrm>
            <a:prstGeom prst="rect">
              <a:avLst/>
            </a:prstGeom>
            <a:solidFill>
              <a:schemeClr val="tx2"/>
            </a:solid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8" name="Ligebenet trekant 7"/>
            <p:cNvSpPr/>
            <p:nvPr/>
          </p:nvSpPr>
          <p:spPr>
            <a:xfrm rot="5400000">
              <a:off x="3291757" y="314829"/>
              <a:ext cx="252029" cy="217266"/>
            </a:xfrm>
            <a:prstGeom prst="triangle">
              <a:avLst/>
            </a:prstGeom>
            <a:solidFill>
              <a:schemeClr val="bg1"/>
            </a:solid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grpSp>
      <p:sp>
        <p:nvSpPr>
          <p:cNvPr id="2" name="Tekstfelt 1"/>
          <p:cNvSpPr txBox="1"/>
          <p:nvPr userDrawn="1"/>
        </p:nvSpPr>
        <p:spPr>
          <a:xfrm>
            <a:off x="868340" y="7102202"/>
            <a:ext cx="1872208" cy="461665"/>
          </a:xfrm>
          <a:prstGeom prst="rect">
            <a:avLst/>
          </a:prstGeom>
          <a:noFill/>
        </p:spPr>
        <p:txBody>
          <a:bodyPr wrap="square" lIns="0" tIns="0" rIns="0" bIns="0" rtlCol="0">
            <a:spAutoFit/>
          </a:bodyPr>
          <a:lstStyle/>
          <a:p>
            <a:r>
              <a:rPr lang="da-DK" sz="1000" dirty="0" smtClean="0">
                <a:solidFill>
                  <a:schemeClr val="tx2"/>
                </a:solidFill>
              </a:rPr>
              <a:t>Hvis du ønsker et (større) videoikon</a:t>
            </a:r>
            <a:r>
              <a:rPr lang="da-DK" sz="1000" baseline="0" dirty="0" smtClean="0">
                <a:solidFill>
                  <a:schemeClr val="tx2"/>
                </a:solidFill>
              </a:rPr>
              <a:t> på billedet kan du kopiere fra hjælpefil.</a:t>
            </a:r>
            <a:endParaRPr lang="da-DK" sz="1000" dirty="0">
              <a:solidFill>
                <a:schemeClr val="tx2"/>
              </a:solidFill>
            </a:endParaRPr>
          </a:p>
        </p:txBody>
      </p:sp>
    </p:spTree>
    <p:extLst>
      <p:ext uri="{BB962C8B-B14F-4D97-AF65-F5344CB8AC3E}">
        <p14:creationId xmlns:p14="http://schemas.microsoft.com/office/powerpoint/2010/main" val="2036493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281" y="1800000"/>
            <a:ext cx="10083938"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tilføje et billede</a:t>
            </a:r>
            <a:br>
              <a:rPr lang="da-DK" dirty="0" smtClean="0"/>
            </a:br>
            <a:r>
              <a:rPr lang="da-DK" dirty="0" smtClean="0"/>
              <a:t/>
            </a:r>
            <a:br>
              <a:rPr lang="da-DK" dirty="0" smtClean="0"/>
            </a:br>
            <a:endParaRPr lang="da-DK" dirty="0" smtClean="0"/>
          </a:p>
        </p:txBody>
      </p:sp>
      <p:sp>
        <p:nvSpPr>
          <p:cNvPr id="3" name="Titel 1"/>
          <p:cNvSpPr>
            <a:spLocks noGrp="1" noChangeAspect="1"/>
          </p:cNvSpPr>
          <p:nvPr>
            <p:ph type="title" hasCustomPrompt="1"/>
          </p:nvPr>
        </p:nvSpPr>
        <p:spPr>
          <a:xfrm>
            <a:off x="720281" y="828000"/>
            <a:ext cx="10083938" cy="900000"/>
          </a:xfrm>
        </p:spPr>
        <p:txBody>
          <a:bodyPr/>
          <a:lstStyle>
            <a:lvl1pPr>
              <a:defRPr/>
            </a:lvl1pPr>
          </a:lstStyle>
          <a:p>
            <a:r>
              <a:rPr lang="da-DK" dirty="0" smtClean="0"/>
              <a:t>Skriv overskrift her</a:t>
            </a:r>
            <a:endParaRPr lang="da-DK" dirty="0"/>
          </a:p>
        </p:txBody>
      </p:sp>
      <p:sp>
        <p:nvSpPr>
          <p:cNvPr id="4" name="Pladsholder til tekst 3"/>
          <p:cNvSpPr>
            <a:spLocks noGrp="1"/>
          </p:cNvSpPr>
          <p:nvPr>
            <p:ph type="body" sz="quarter" idx="12" hasCustomPrompt="1"/>
          </p:nvPr>
        </p:nvSpPr>
        <p:spPr>
          <a:xfrm>
            <a:off x="720281" y="6048001"/>
            <a:ext cx="10083938"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smtClean="0"/>
              <a:t>Skriv tekst her</a:t>
            </a:r>
          </a:p>
        </p:txBody>
      </p:sp>
    </p:spTree>
    <p:extLst>
      <p:ext uri="{BB962C8B-B14F-4D97-AF65-F5344CB8AC3E}">
        <p14:creationId xmlns:p14="http://schemas.microsoft.com/office/powerpoint/2010/main" val="1713122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5175"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1800121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281" y="1188000"/>
            <a:ext cx="10083938" cy="900000"/>
          </a:xfrm>
        </p:spPr>
        <p:txBody>
          <a:bodyPr anchor="t" anchorCtr="0"/>
          <a:lstStyle>
            <a:lvl1pPr>
              <a:defRPr/>
            </a:lvl1pPr>
          </a:lstStyle>
          <a:p>
            <a:r>
              <a:rPr lang="da-DK" dirty="0" smtClean="0"/>
              <a:t>Skriv overskrift her</a:t>
            </a:r>
            <a:endParaRPr lang="da-DK" dirty="0"/>
          </a:p>
        </p:txBody>
      </p:sp>
    </p:spTree>
    <p:extLst>
      <p:ext uri="{BB962C8B-B14F-4D97-AF65-F5344CB8AC3E}">
        <p14:creationId xmlns:p14="http://schemas.microsoft.com/office/powerpoint/2010/main" val="102345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solidFill>
                  <a:schemeClr val="bg1"/>
                </a:solidFill>
              </a:defRPr>
            </a:lvl1pPr>
          </a:lstStyle>
          <a:p>
            <a:pPr lvl="0"/>
            <a:r>
              <a:rPr lang="da-DK" altLang="da-DK" noProof="0" dirty="0" smtClean="0"/>
              <a:t>Skriv undertitel her</a:t>
            </a:r>
          </a:p>
        </p:txBody>
      </p:sp>
      <p:grpSp>
        <p:nvGrpSpPr>
          <p:cNvPr id="4" name="Group 4"/>
          <p:cNvGrpSpPr>
            <a:grpSpLocks noChangeAspect="1"/>
          </p:cNvGrpSpPr>
          <p:nvPr userDrawn="1"/>
        </p:nvGrpSpPr>
        <p:grpSpPr bwMode="auto">
          <a:xfrm>
            <a:off x="7812000" y="3132000"/>
            <a:ext cx="5506272" cy="4168610"/>
            <a:chOff x="3283" y="343"/>
            <a:chExt cx="3274" cy="2473"/>
          </a:xfrm>
          <a:solidFill>
            <a:schemeClr val="tx2">
              <a:lumMod val="75000"/>
              <a:alpha val="50000"/>
            </a:schemeClr>
          </a:solidFill>
        </p:grpSpPr>
        <p:sp>
          <p:nvSpPr>
            <p:cNvPr id="8" name="Freeform 5"/>
            <p:cNvSpPr>
              <a:spLocks/>
            </p:cNvSpPr>
            <p:nvPr userDrawn="1"/>
          </p:nvSpPr>
          <p:spPr bwMode="auto">
            <a:xfrm>
              <a:off x="3309" y="1480"/>
              <a:ext cx="868" cy="670"/>
            </a:xfrm>
            <a:custGeom>
              <a:avLst/>
              <a:gdLst>
                <a:gd name="T0" fmla="*/ 85 w 425"/>
                <a:gd name="T1" fmla="*/ 0 h 328"/>
                <a:gd name="T2" fmla="*/ 0 w 425"/>
                <a:gd name="T3" fmla="*/ 293 h 328"/>
                <a:gd name="T4" fmla="*/ 379 w 425"/>
                <a:gd name="T5" fmla="*/ 328 h 328"/>
                <a:gd name="T6" fmla="*/ 425 w 425"/>
                <a:gd name="T7" fmla="*/ 174 h 328"/>
                <a:gd name="T8" fmla="*/ 85 w 425"/>
                <a:gd name="T9" fmla="*/ 0 h 328"/>
              </a:gdLst>
              <a:ahLst/>
              <a:cxnLst>
                <a:cxn ang="0">
                  <a:pos x="T0" y="T1"/>
                </a:cxn>
                <a:cxn ang="0">
                  <a:pos x="T2" y="T3"/>
                </a:cxn>
                <a:cxn ang="0">
                  <a:pos x="T4" y="T5"/>
                </a:cxn>
                <a:cxn ang="0">
                  <a:pos x="T6" y="T7"/>
                </a:cxn>
                <a:cxn ang="0">
                  <a:pos x="T8" y="T9"/>
                </a:cxn>
              </a:cxnLst>
              <a:rect l="0" t="0" r="r" b="b"/>
              <a:pathLst>
                <a:path w="425" h="328">
                  <a:moveTo>
                    <a:pt x="85" y="0"/>
                  </a:moveTo>
                  <a:cubicBezTo>
                    <a:pt x="42" y="91"/>
                    <a:pt x="13" y="190"/>
                    <a:pt x="0" y="293"/>
                  </a:cubicBezTo>
                  <a:cubicBezTo>
                    <a:pt x="379" y="328"/>
                    <a:pt x="379" y="328"/>
                    <a:pt x="379" y="328"/>
                  </a:cubicBezTo>
                  <a:cubicBezTo>
                    <a:pt x="387" y="274"/>
                    <a:pt x="403" y="222"/>
                    <a:pt x="425" y="174"/>
                  </a:cubicBezTo>
                  <a:cubicBezTo>
                    <a:pt x="85" y="0"/>
                    <a:pt x="85" y="0"/>
                    <a:pt x="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6"/>
            <p:cNvSpPr>
              <a:spLocks/>
            </p:cNvSpPr>
            <p:nvPr userDrawn="1"/>
          </p:nvSpPr>
          <p:spPr bwMode="auto">
            <a:xfrm>
              <a:off x="3979" y="493"/>
              <a:ext cx="799" cy="903"/>
            </a:xfrm>
            <a:custGeom>
              <a:avLst/>
              <a:gdLst>
                <a:gd name="T0" fmla="*/ 256 w 391"/>
                <a:gd name="T1" fmla="*/ 0 h 442"/>
                <a:gd name="T2" fmla="*/ 0 w 391"/>
                <a:gd name="T3" fmla="*/ 157 h 442"/>
                <a:gd name="T4" fmla="*/ 257 w 391"/>
                <a:gd name="T5" fmla="*/ 442 h 442"/>
                <a:gd name="T6" fmla="*/ 391 w 391"/>
                <a:gd name="T7" fmla="*/ 361 h 442"/>
                <a:gd name="T8" fmla="*/ 256 w 391"/>
                <a:gd name="T9" fmla="*/ 0 h 442"/>
              </a:gdLst>
              <a:ahLst/>
              <a:cxnLst>
                <a:cxn ang="0">
                  <a:pos x="T0" y="T1"/>
                </a:cxn>
                <a:cxn ang="0">
                  <a:pos x="T2" y="T3"/>
                </a:cxn>
                <a:cxn ang="0">
                  <a:pos x="T4" y="T5"/>
                </a:cxn>
                <a:cxn ang="0">
                  <a:pos x="T6" y="T7"/>
                </a:cxn>
                <a:cxn ang="0">
                  <a:pos x="T8" y="T9"/>
                </a:cxn>
              </a:cxnLst>
              <a:rect l="0" t="0" r="r" b="b"/>
              <a:pathLst>
                <a:path w="391" h="442">
                  <a:moveTo>
                    <a:pt x="256" y="0"/>
                  </a:moveTo>
                  <a:cubicBezTo>
                    <a:pt x="162" y="39"/>
                    <a:pt x="76" y="92"/>
                    <a:pt x="0" y="157"/>
                  </a:cubicBezTo>
                  <a:cubicBezTo>
                    <a:pt x="257" y="442"/>
                    <a:pt x="257" y="442"/>
                    <a:pt x="257" y="442"/>
                  </a:cubicBezTo>
                  <a:cubicBezTo>
                    <a:pt x="297" y="409"/>
                    <a:pt x="343" y="382"/>
                    <a:pt x="391" y="361"/>
                  </a:cubicBezTo>
                  <a:cubicBezTo>
                    <a:pt x="256" y="0"/>
                    <a:pt x="256" y="0"/>
                    <a:pt x="2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7"/>
            <p:cNvSpPr>
              <a:spLocks/>
            </p:cNvSpPr>
            <p:nvPr userDrawn="1"/>
          </p:nvSpPr>
          <p:spPr bwMode="auto">
            <a:xfrm>
              <a:off x="3526" y="893"/>
              <a:ext cx="886" cy="832"/>
            </a:xfrm>
            <a:custGeom>
              <a:avLst/>
              <a:gdLst>
                <a:gd name="T0" fmla="*/ 178 w 434"/>
                <a:gd name="T1" fmla="*/ 0 h 407"/>
                <a:gd name="T2" fmla="*/ 0 w 434"/>
                <a:gd name="T3" fmla="*/ 233 h 407"/>
                <a:gd name="T4" fmla="*/ 340 w 434"/>
                <a:gd name="T5" fmla="*/ 407 h 407"/>
                <a:gd name="T6" fmla="*/ 434 w 434"/>
                <a:gd name="T7" fmla="*/ 285 h 407"/>
                <a:gd name="T8" fmla="*/ 178 w 434"/>
                <a:gd name="T9" fmla="*/ 0 h 407"/>
              </a:gdLst>
              <a:ahLst/>
              <a:cxnLst>
                <a:cxn ang="0">
                  <a:pos x="T0" y="T1"/>
                </a:cxn>
                <a:cxn ang="0">
                  <a:pos x="T2" y="T3"/>
                </a:cxn>
                <a:cxn ang="0">
                  <a:pos x="T4" y="T5"/>
                </a:cxn>
                <a:cxn ang="0">
                  <a:pos x="T6" y="T7"/>
                </a:cxn>
                <a:cxn ang="0">
                  <a:pos x="T8" y="T9"/>
                </a:cxn>
              </a:cxnLst>
              <a:rect l="0" t="0" r="r" b="b"/>
              <a:pathLst>
                <a:path w="434" h="407">
                  <a:moveTo>
                    <a:pt x="178" y="0"/>
                  </a:moveTo>
                  <a:cubicBezTo>
                    <a:pt x="107" y="68"/>
                    <a:pt x="47" y="146"/>
                    <a:pt x="0" y="233"/>
                  </a:cubicBezTo>
                  <a:cubicBezTo>
                    <a:pt x="340" y="407"/>
                    <a:pt x="340" y="407"/>
                    <a:pt x="340" y="407"/>
                  </a:cubicBezTo>
                  <a:cubicBezTo>
                    <a:pt x="366" y="362"/>
                    <a:pt x="398" y="321"/>
                    <a:pt x="434" y="285"/>
                  </a:cubicBezTo>
                  <a:cubicBezTo>
                    <a:pt x="178" y="0"/>
                    <a:pt x="178" y="0"/>
                    <a:pt x="1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9"/>
            <p:cNvSpPr>
              <a:spLocks/>
            </p:cNvSpPr>
            <p:nvPr userDrawn="1"/>
          </p:nvSpPr>
          <p:spPr bwMode="auto">
            <a:xfrm>
              <a:off x="3283" y="2197"/>
              <a:ext cx="805" cy="619"/>
            </a:xfrm>
            <a:custGeom>
              <a:avLst/>
              <a:gdLst>
                <a:gd name="T0" fmla="*/ 2 w 394"/>
                <a:gd name="T1" fmla="*/ 0 h 303"/>
                <a:gd name="T2" fmla="*/ 0 w 394"/>
                <a:gd name="T3" fmla="*/ 59 h 303"/>
                <a:gd name="T4" fmla="*/ 31 w 394"/>
                <a:gd name="T5" fmla="*/ 303 h 303"/>
                <a:gd name="T6" fmla="*/ 394 w 394"/>
                <a:gd name="T7" fmla="*/ 196 h 303"/>
                <a:gd name="T8" fmla="*/ 379 w 394"/>
                <a:gd name="T9" fmla="*/ 63 h 303"/>
                <a:gd name="T10" fmla="*/ 380 w 394"/>
                <a:gd name="T11" fmla="*/ 35 h 303"/>
                <a:gd name="T12" fmla="*/ 2 w 394"/>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394" h="303">
                  <a:moveTo>
                    <a:pt x="2" y="0"/>
                  </a:moveTo>
                  <a:cubicBezTo>
                    <a:pt x="0" y="19"/>
                    <a:pt x="0" y="39"/>
                    <a:pt x="0" y="59"/>
                  </a:cubicBezTo>
                  <a:cubicBezTo>
                    <a:pt x="0" y="143"/>
                    <a:pt x="11" y="225"/>
                    <a:pt x="31" y="303"/>
                  </a:cubicBezTo>
                  <a:cubicBezTo>
                    <a:pt x="394" y="196"/>
                    <a:pt x="394" y="196"/>
                    <a:pt x="394" y="196"/>
                  </a:cubicBezTo>
                  <a:cubicBezTo>
                    <a:pt x="384" y="153"/>
                    <a:pt x="379" y="109"/>
                    <a:pt x="379" y="63"/>
                  </a:cubicBezTo>
                  <a:cubicBezTo>
                    <a:pt x="379" y="54"/>
                    <a:pt x="379" y="44"/>
                    <a:pt x="380" y="3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12"/>
            <p:cNvSpPr>
              <a:spLocks/>
            </p:cNvSpPr>
            <p:nvPr userDrawn="1"/>
          </p:nvSpPr>
          <p:spPr bwMode="auto">
            <a:xfrm>
              <a:off x="4617" y="343"/>
              <a:ext cx="580" cy="844"/>
            </a:xfrm>
            <a:custGeom>
              <a:avLst/>
              <a:gdLst>
                <a:gd name="T0" fmla="*/ 284 w 284"/>
                <a:gd name="T1" fmla="*/ 0 h 413"/>
                <a:gd name="T2" fmla="*/ 0 w 284"/>
                <a:gd name="T3" fmla="*/ 52 h 413"/>
                <a:gd name="T4" fmla="*/ 136 w 284"/>
                <a:gd name="T5" fmla="*/ 413 h 413"/>
                <a:gd name="T6" fmla="*/ 284 w 284"/>
                <a:gd name="T7" fmla="*/ 387 h 413"/>
                <a:gd name="T8" fmla="*/ 284 w 284"/>
                <a:gd name="T9" fmla="*/ 0 h 413"/>
              </a:gdLst>
              <a:ahLst/>
              <a:cxnLst>
                <a:cxn ang="0">
                  <a:pos x="T0" y="T1"/>
                </a:cxn>
                <a:cxn ang="0">
                  <a:pos x="T2" y="T3"/>
                </a:cxn>
                <a:cxn ang="0">
                  <a:pos x="T4" y="T5"/>
                </a:cxn>
                <a:cxn ang="0">
                  <a:pos x="T6" y="T7"/>
                </a:cxn>
                <a:cxn ang="0">
                  <a:pos x="T8" y="T9"/>
                </a:cxn>
              </a:cxnLst>
              <a:rect l="0" t="0" r="r" b="b"/>
              <a:pathLst>
                <a:path w="284" h="413">
                  <a:moveTo>
                    <a:pt x="284" y="0"/>
                  </a:moveTo>
                  <a:cubicBezTo>
                    <a:pt x="185" y="3"/>
                    <a:pt x="90" y="21"/>
                    <a:pt x="0" y="52"/>
                  </a:cubicBezTo>
                  <a:cubicBezTo>
                    <a:pt x="136" y="413"/>
                    <a:pt x="136" y="413"/>
                    <a:pt x="136" y="413"/>
                  </a:cubicBezTo>
                  <a:cubicBezTo>
                    <a:pt x="183" y="398"/>
                    <a:pt x="233" y="389"/>
                    <a:pt x="284" y="387"/>
                  </a:cubicBezTo>
                  <a:cubicBezTo>
                    <a:pt x="284" y="0"/>
                    <a:pt x="284" y="0"/>
                    <a:pt x="2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14"/>
            <p:cNvSpPr>
              <a:spLocks/>
            </p:cNvSpPr>
            <p:nvPr userDrawn="1"/>
          </p:nvSpPr>
          <p:spPr bwMode="auto">
            <a:xfrm>
              <a:off x="5736" y="497"/>
              <a:ext cx="821" cy="915"/>
            </a:xfrm>
            <a:custGeom>
              <a:avLst/>
              <a:gdLst>
                <a:gd name="T0" fmla="*/ 140 w 402"/>
                <a:gd name="T1" fmla="*/ 0 h 448"/>
                <a:gd name="T2" fmla="*/ 0 w 402"/>
                <a:gd name="T3" fmla="*/ 362 h 448"/>
                <a:gd name="T4" fmla="*/ 137 w 402"/>
                <a:gd name="T5" fmla="*/ 448 h 448"/>
                <a:gd name="T6" fmla="*/ 402 w 402"/>
                <a:gd name="T7" fmla="*/ 164 h 448"/>
                <a:gd name="T8" fmla="*/ 140 w 402"/>
                <a:gd name="T9" fmla="*/ 0 h 448"/>
              </a:gdLst>
              <a:ahLst/>
              <a:cxnLst>
                <a:cxn ang="0">
                  <a:pos x="T0" y="T1"/>
                </a:cxn>
                <a:cxn ang="0">
                  <a:pos x="T2" y="T3"/>
                </a:cxn>
                <a:cxn ang="0">
                  <a:pos x="T4" y="T5"/>
                </a:cxn>
                <a:cxn ang="0">
                  <a:pos x="T6" y="T7"/>
                </a:cxn>
                <a:cxn ang="0">
                  <a:pos x="T8" y="T9"/>
                </a:cxn>
              </a:cxnLst>
              <a:rect l="0" t="0" r="r" b="b"/>
              <a:pathLst>
                <a:path w="402" h="448">
                  <a:moveTo>
                    <a:pt x="140" y="0"/>
                  </a:moveTo>
                  <a:cubicBezTo>
                    <a:pt x="0" y="362"/>
                    <a:pt x="0" y="362"/>
                    <a:pt x="0" y="362"/>
                  </a:cubicBezTo>
                  <a:cubicBezTo>
                    <a:pt x="50" y="385"/>
                    <a:pt x="96" y="414"/>
                    <a:pt x="137" y="448"/>
                  </a:cubicBezTo>
                  <a:cubicBezTo>
                    <a:pt x="402" y="164"/>
                    <a:pt x="402" y="164"/>
                    <a:pt x="402" y="164"/>
                  </a:cubicBezTo>
                  <a:cubicBezTo>
                    <a:pt x="324" y="96"/>
                    <a:pt x="236" y="41"/>
                    <a:pt x="1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15"/>
            <p:cNvSpPr>
              <a:spLocks/>
            </p:cNvSpPr>
            <p:nvPr userDrawn="1"/>
          </p:nvSpPr>
          <p:spPr bwMode="auto">
            <a:xfrm>
              <a:off x="5317" y="343"/>
              <a:ext cx="590" cy="851"/>
            </a:xfrm>
            <a:custGeom>
              <a:avLst/>
              <a:gdLst>
                <a:gd name="T0" fmla="*/ 0 w 289"/>
                <a:gd name="T1" fmla="*/ 0 h 416"/>
                <a:gd name="T2" fmla="*/ 0 w 289"/>
                <a:gd name="T3" fmla="*/ 0 h 416"/>
                <a:gd name="T4" fmla="*/ 0 w 289"/>
                <a:gd name="T5" fmla="*/ 387 h 416"/>
                <a:gd name="T6" fmla="*/ 150 w 289"/>
                <a:gd name="T7" fmla="*/ 416 h 416"/>
                <a:gd name="T8" fmla="*/ 289 w 289"/>
                <a:gd name="T9" fmla="*/ 54 h 416"/>
                <a:gd name="T10" fmla="*/ 0 w 289"/>
                <a:gd name="T11" fmla="*/ 0 h 416"/>
              </a:gdLst>
              <a:ahLst/>
              <a:cxnLst>
                <a:cxn ang="0">
                  <a:pos x="T0" y="T1"/>
                </a:cxn>
                <a:cxn ang="0">
                  <a:pos x="T2" y="T3"/>
                </a:cxn>
                <a:cxn ang="0">
                  <a:pos x="T4" y="T5"/>
                </a:cxn>
                <a:cxn ang="0">
                  <a:pos x="T6" y="T7"/>
                </a:cxn>
                <a:cxn ang="0">
                  <a:pos x="T8" y="T9"/>
                </a:cxn>
                <a:cxn ang="0">
                  <a:pos x="T10" y="T11"/>
                </a:cxn>
              </a:cxnLst>
              <a:rect l="0" t="0" r="r" b="b"/>
              <a:pathLst>
                <a:path w="289" h="416">
                  <a:moveTo>
                    <a:pt x="0" y="0"/>
                  </a:moveTo>
                  <a:cubicBezTo>
                    <a:pt x="0" y="0"/>
                    <a:pt x="0" y="0"/>
                    <a:pt x="0" y="0"/>
                  </a:cubicBezTo>
                  <a:cubicBezTo>
                    <a:pt x="0" y="387"/>
                    <a:pt x="0" y="387"/>
                    <a:pt x="0" y="387"/>
                  </a:cubicBezTo>
                  <a:cubicBezTo>
                    <a:pt x="52" y="390"/>
                    <a:pt x="102" y="400"/>
                    <a:pt x="150" y="416"/>
                  </a:cubicBezTo>
                  <a:cubicBezTo>
                    <a:pt x="289" y="54"/>
                    <a:pt x="289" y="54"/>
                    <a:pt x="289" y="54"/>
                  </a:cubicBezTo>
                  <a:cubicBezTo>
                    <a:pt x="198" y="22"/>
                    <a:pt x="101"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8866724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51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dirty="0" smtClean="0"/>
              <a:t>Skriv overskrift her</a:t>
            </a:r>
            <a:endParaRPr lang="da-DK" dirty="0"/>
          </a:p>
        </p:txBody>
      </p:sp>
      <p:sp>
        <p:nvSpPr>
          <p:cNvPr id="5" name="Pladsholder til indhold 2"/>
          <p:cNvSpPr>
            <a:spLocks noGrp="1"/>
          </p:cNvSpPr>
          <p:nvPr>
            <p:ph sz="half" idx="10" hasCustomPrompt="1"/>
          </p:nvPr>
        </p:nvSpPr>
        <p:spPr>
          <a:xfrm>
            <a:off x="4501758" y="2880000"/>
            <a:ext cx="3061195" cy="3312000"/>
          </a:xfrm>
        </p:spPr>
        <p:txBody>
          <a:bodyPr anchor="t" anchorCtr="0"/>
          <a:lstStyle>
            <a:lvl1pPr marL="0" indent="0">
              <a:buNone/>
              <a:defRPr sz="2600"/>
            </a:lvl1pPr>
            <a:lvl2pPr marL="444500" indent="-263525">
              <a:tabLst/>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p:cNvSpPr>
          <p:nvPr>
            <p:ph sz="half" idx="11" hasCustomPrompt="1"/>
          </p:nvPr>
        </p:nvSpPr>
        <p:spPr>
          <a:xfrm>
            <a:off x="7743024" y="2880000"/>
            <a:ext cx="3061195" cy="331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0" y="1"/>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890177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dirty="0" smtClean="0"/>
              <a:t>Skriv overskrift her</a:t>
            </a:r>
            <a:endParaRPr lang="da-DK" dirty="0"/>
          </a:p>
        </p:txBody>
      </p:sp>
      <p:sp>
        <p:nvSpPr>
          <p:cNvPr id="5" name="Pladsholder til indhold 2"/>
          <p:cNvSpPr>
            <a:spLocks noGrp="1"/>
          </p:cNvSpPr>
          <p:nvPr>
            <p:ph sz="half" idx="10" hasCustomPrompt="1"/>
          </p:nvPr>
        </p:nvSpPr>
        <p:spPr>
          <a:xfrm>
            <a:off x="4501758" y="2880000"/>
            <a:ext cx="6302461" cy="3312000"/>
          </a:xfrm>
        </p:spPr>
        <p:txBody>
          <a:bodyPr anchor="t" anchorCtr="0"/>
          <a:lstStyle>
            <a:lvl1pPr marL="0" indent="0">
              <a:buNone/>
              <a:defRPr sz="2600"/>
            </a:lvl1pPr>
            <a:lvl2pPr marL="1079500" indent="-246063">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0" y="0"/>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318858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540000"/>
          </a:xfrm>
        </p:spPr>
        <p:txBody>
          <a:bodyPr anchor="t" anchorCtr="0"/>
          <a:lstStyle>
            <a:lvl1pPr>
              <a:defRPr/>
            </a:lvl1pPr>
          </a:lstStyle>
          <a:p>
            <a:r>
              <a:rPr lang="da-DK" dirty="0" smtClean="0"/>
              <a:t>Skriv overskrift her</a:t>
            </a:r>
            <a:endParaRPr lang="da-DK" dirty="0"/>
          </a:p>
        </p:txBody>
      </p:sp>
      <p:sp>
        <p:nvSpPr>
          <p:cNvPr id="6" name="Pladsholder til indhold 2"/>
          <p:cNvSpPr>
            <a:spLocks noGrp="1"/>
          </p:cNvSpPr>
          <p:nvPr>
            <p:ph sz="half" idx="11" hasCustomPrompt="1"/>
          </p:nvPr>
        </p:nvSpPr>
        <p:spPr>
          <a:xfrm>
            <a:off x="7562953" y="1800000"/>
            <a:ext cx="3241266" cy="439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720281" y="1800000"/>
            <a:ext cx="6662602"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tilføje et billede</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524582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baseline="0"/>
            </a:lvl1pPr>
          </a:lstStyle>
          <a:p>
            <a:r>
              <a:rPr lang="da-DK" dirty="0" smtClean="0"/>
              <a:t>Skriv overskrift her</a:t>
            </a:r>
            <a:endParaRPr lang="da-DK" dirty="0"/>
          </a:p>
        </p:txBody>
      </p:sp>
      <p:sp>
        <p:nvSpPr>
          <p:cNvPr id="3" name="Pladsholder til indhold 2"/>
          <p:cNvSpPr>
            <a:spLocks noGrp="1" noChangeAspect="1"/>
          </p:cNvSpPr>
          <p:nvPr>
            <p:ph sz="half" idx="1" hasCustomPrompt="1"/>
          </p:nvPr>
        </p:nvSpPr>
        <p:spPr>
          <a:xfrm>
            <a:off x="720281" y="2159502"/>
            <a:ext cx="4861898" cy="4032000"/>
          </a:xfrm>
        </p:spPr>
        <p:txBody>
          <a:bodyPr anchor="t" anchorCtr="0"/>
          <a:lstStyle>
            <a:lvl1pPr>
              <a:defRPr sz="3200"/>
            </a:lvl1pPr>
            <a:lvl2pPr marL="715963" indent="-271463">
              <a:defRPr sz="26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noChangeAspect="1"/>
          </p:cNvSpPr>
          <p:nvPr>
            <p:ph sz="half" idx="10" hasCustomPrompt="1"/>
          </p:nvPr>
        </p:nvSpPr>
        <p:spPr>
          <a:xfrm>
            <a:off x="5942321" y="2160000"/>
            <a:ext cx="4861898" cy="4032000"/>
          </a:xfrm>
        </p:spPr>
        <p:txBody>
          <a:bodyPr anchor="t" anchorCtr="0"/>
          <a:lstStyle>
            <a:lvl1pPr>
              <a:defRPr sz="3200"/>
            </a:lvl1pPr>
            <a:lvl2pPr marL="357188" indent="-357188">
              <a:defRPr sz="2600"/>
            </a:lvl2pPr>
            <a:lvl3pPr marL="715963" indent="-271463">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2"/>
            <a:r>
              <a:rPr lang="da-DK" altLang="da-DK" dirty="0" smtClean="0"/>
              <a:t>første niveau</a:t>
            </a:r>
          </a:p>
        </p:txBody>
      </p:sp>
    </p:spTree>
    <p:extLst>
      <p:ext uri="{BB962C8B-B14F-4D97-AF65-F5344CB8AC3E}">
        <p14:creationId xmlns:p14="http://schemas.microsoft.com/office/powerpoint/2010/main" val="1285695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dirty="0" smtClean="0"/>
              <a:t>Skriv overskrift her</a:t>
            </a:r>
            <a:endParaRPr lang="da-DK" dirty="0"/>
          </a:p>
        </p:txBody>
      </p:sp>
      <p:sp>
        <p:nvSpPr>
          <p:cNvPr id="3" name="Pladsholder til indhold 2"/>
          <p:cNvSpPr>
            <a:spLocks noGrp="1"/>
          </p:cNvSpPr>
          <p:nvPr>
            <p:ph sz="half" idx="1" hasCustomPrompt="1"/>
          </p:nvPr>
        </p:nvSpPr>
        <p:spPr>
          <a:xfrm>
            <a:off x="720281" y="2159502"/>
            <a:ext cx="3241266" cy="4032000"/>
          </a:xfrm>
        </p:spPr>
        <p:txBody>
          <a:bodyPr anchor="t" anchorCtr="0"/>
          <a:lstStyle>
            <a:lvl1pPr marL="0" indent="0">
              <a:buNone/>
              <a:defRPr sz="2600"/>
            </a:lvl1pPr>
            <a:lvl2pPr marL="444500" indent="-263525">
              <a:defRPr sz="22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5" name="Pladsholder til indhold 2"/>
          <p:cNvSpPr>
            <a:spLocks noGrp="1"/>
          </p:cNvSpPr>
          <p:nvPr>
            <p:ph sz="half" idx="10" hasCustomPrompt="1"/>
          </p:nvPr>
        </p:nvSpPr>
        <p:spPr>
          <a:xfrm>
            <a:off x="4141617"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p:cNvSpPr>
          <p:nvPr>
            <p:ph sz="half" idx="11" hasCustomPrompt="1"/>
          </p:nvPr>
        </p:nvSpPr>
        <p:spPr>
          <a:xfrm>
            <a:off x="7562953"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Tree>
    <p:extLst>
      <p:ext uri="{BB962C8B-B14F-4D97-AF65-F5344CB8AC3E}">
        <p14:creationId xmlns:p14="http://schemas.microsoft.com/office/powerpoint/2010/main" val="4166801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dirty="0" smtClean="0"/>
              <a:t>Skriv overskrift her</a:t>
            </a:r>
            <a:endParaRPr lang="da-DK" dirty="0"/>
          </a:p>
        </p:txBody>
      </p:sp>
      <p:sp>
        <p:nvSpPr>
          <p:cNvPr id="9" name="Pladsholder til billede 8"/>
          <p:cNvSpPr>
            <a:spLocks noGrp="1" noChangeAspect="1"/>
          </p:cNvSpPr>
          <p:nvPr>
            <p:ph type="pic" sz="quarter" idx="10" hasCustomPrompt="1"/>
          </p:nvPr>
        </p:nvSpPr>
        <p:spPr>
          <a:xfrm>
            <a:off x="720281" y="2160000"/>
            <a:ext cx="3241266" cy="4032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0" name="Pladsholder til billede 8"/>
          <p:cNvSpPr>
            <a:spLocks noGrp="1" noChangeAspect="1"/>
          </p:cNvSpPr>
          <p:nvPr>
            <p:ph type="pic" sz="quarter" idx="11" hasCustomPrompt="1"/>
          </p:nvPr>
        </p:nvSpPr>
        <p:spPr>
          <a:xfrm>
            <a:off x="4141617" y="2160000"/>
            <a:ext cx="3241266" cy="4032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2" hasCustomPrompt="1"/>
          </p:nvPr>
        </p:nvSpPr>
        <p:spPr>
          <a:xfrm>
            <a:off x="7562953" y="2160000"/>
            <a:ext cx="3241266" cy="4032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3075175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594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6" name="Pladsholder til billede 8"/>
          <p:cNvSpPr>
            <a:spLocks noGrp="1" noChangeAspect="1"/>
          </p:cNvSpPr>
          <p:nvPr>
            <p:ph type="pic" sz="quarter" idx="11" hasCustomPrompt="1"/>
          </p:nvPr>
        </p:nvSpPr>
        <p:spPr>
          <a:xfrm>
            <a:off x="4141617" y="576000"/>
            <a:ext cx="3241266" cy="594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930559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3970725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8" name="Pladsholder til billede 8"/>
          <p:cNvSpPr>
            <a:spLocks noGrp="1" noChangeAspect="1"/>
          </p:cNvSpPr>
          <p:nvPr>
            <p:ph type="pic" sz="quarter" idx="16" hasCustomPrompt="1"/>
          </p:nvPr>
        </p:nvSpPr>
        <p:spPr>
          <a:xfrm>
            <a:off x="7562953" y="57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0" name="Pladsholder til billede 8"/>
          <p:cNvSpPr>
            <a:spLocks noGrp="1" noChangeAspect="1"/>
          </p:cNvSpPr>
          <p:nvPr>
            <p:ph type="pic" sz="quarter" idx="17" hasCustomPrompt="1"/>
          </p:nvPr>
        </p:nvSpPr>
        <p:spPr>
          <a:xfrm>
            <a:off x="7562953" y="363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63327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s_LYSGRØN">
    <p:bg>
      <p:bgPr>
        <a:solidFill>
          <a:schemeClr val="bg1">
            <a:alpha val="50000"/>
          </a:schemeClr>
        </a:solidFill>
        <a:effectLst/>
      </p:bgPr>
    </p:bg>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smtClean="0"/>
              <a:t>Skriv undertitel her</a:t>
            </a:r>
          </a:p>
        </p:txBody>
      </p:sp>
      <p:grpSp>
        <p:nvGrpSpPr>
          <p:cNvPr id="7" name="Group 4"/>
          <p:cNvGrpSpPr>
            <a:grpSpLocks noChangeAspect="1"/>
          </p:cNvGrpSpPr>
          <p:nvPr userDrawn="1"/>
        </p:nvGrpSpPr>
        <p:grpSpPr bwMode="auto">
          <a:xfrm>
            <a:off x="7812000" y="3132000"/>
            <a:ext cx="5506272" cy="4168610"/>
            <a:chOff x="3283" y="343"/>
            <a:chExt cx="3274" cy="2473"/>
          </a:xfrm>
          <a:solidFill>
            <a:schemeClr val="accent1">
              <a:lumMod val="75000"/>
              <a:alpha val="50000"/>
            </a:schemeClr>
          </a:solidFill>
        </p:grpSpPr>
        <p:sp>
          <p:nvSpPr>
            <p:cNvPr id="8" name="Freeform 5"/>
            <p:cNvSpPr>
              <a:spLocks/>
            </p:cNvSpPr>
            <p:nvPr userDrawn="1"/>
          </p:nvSpPr>
          <p:spPr bwMode="auto">
            <a:xfrm>
              <a:off x="3309" y="1480"/>
              <a:ext cx="868" cy="670"/>
            </a:xfrm>
            <a:custGeom>
              <a:avLst/>
              <a:gdLst>
                <a:gd name="T0" fmla="*/ 85 w 425"/>
                <a:gd name="T1" fmla="*/ 0 h 328"/>
                <a:gd name="T2" fmla="*/ 0 w 425"/>
                <a:gd name="T3" fmla="*/ 293 h 328"/>
                <a:gd name="T4" fmla="*/ 379 w 425"/>
                <a:gd name="T5" fmla="*/ 328 h 328"/>
                <a:gd name="T6" fmla="*/ 425 w 425"/>
                <a:gd name="T7" fmla="*/ 174 h 328"/>
                <a:gd name="T8" fmla="*/ 85 w 425"/>
                <a:gd name="T9" fmla="*/ 0 h 328"/>
              </a:gdLst>
              <a:ahLst/>
              <a:cxnLst>
                <a:cxn ang="0">
                  <a:pos x="T0" y="T1"/>
                </a:cxn>
                <a:cxn ang="0">
                  <a:pos x="T2" y="T3"/>
                </a:cxn>
                <a:cxn ang="0">
                  <a:pos x="T4" y="T5"/>
                </a:cxn>
                <a:cxn ang="0">
                  <a:pos x="T6" y="T7"/>
                </a:cxn>
                <a:cxn ang="0">
                  <a:pos x="T8" y="T9"/>
                </a:cxn>
              </a:cxnLst>
              <a:rect l="0" t="0" r="r" b="b"/>
              <a:pathLst>
                <a:path w="425" h="328">
                  <a:moveTo>
                    <a:pt x="85" y="0"/>
                  </a:moveTo>
                  <a:cubicBezTo>
                    <a:pt x="42" y="91"/>
                    <a:pt x="13" y="190"/>
                    <a:pt x="0" y="293"/>
                  </a:cubicBezTo>
                  <a:cubicBezTo>
                    <a:pt x="379" y="328"/>
                    <a:pt x="379" y="328"/>
                    <a:pt x="379" y="328"/>
                  </a:cubicBezTo>
                  <a:cubicBezTo>
                    <a:pt x="387" y="274"/>
                    <a:pt x="403" y="222"/>
                    <a:pt x="425" y="174"/>
                  </a:cubicBezTo>
                  <a:cubicBezTo>
                    <a:pt x="85" y="0"/>
                    <a:pt x="85" y="0"/>
                    <a:pt x="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6"/>
            <p:cNvSpPr>
              <a:spLocks/>
            </p:cNvSpPr>
            <p:nvPr userDrawn="1"/>
          </p:nvSpPr>
          <p:spPr bwMode="auto">
            <a:xfrm>
              <a:off x="3979" y="493"/>
              <a:ext cx="799" cy="903"/>
            </a:xfrm>
            <a:custGeom>
              <a:avLst/>
              <a:gdLst>
                <a:gd name="T0" fmla="*/ 256 w 391"/>
                <a:gd name="T1" fmla="*/ 0 h 442"/>
                <a:gd name="T2" fmla="*/ 0 w 391"/>
                <a:gd name="T3" fmla="*/ 157 h 442"/>
                <a:gd name="T4" fmla="*/ 257 w 391"/>
                <a:gd name="T5" fmla="*/ 442 h 442"/>
                <a:gd name="T6" fmla="*/ 391 w 391"/>
                <a:gd name="T7" fmla="*/ 361 h 442"/>
                <a:gd name="T8" fmla="*/ 256 w 391"/>
                <a:gd name="T9" fmla="*/ 0 h 442"/>
              </a:gdLst>
              <a:ahLst/>
              <a:cxnLst>
                <a:cxn ang="0">
                  <a:pos x="T0" y="T1"/>
                </a:cxn>
                <a:cxn ang="0">
                  <a:pos x="T2" y="T3"/>
                </a:cxn>
                <a:cxn ang="0">
                  <a:pos x="T4" y="T5"/>
                </a:cxn>
                <a:cxn ang="0">
                  <a:pos x="T6" y="T7"/>
                </a:cxn>
                <a:cxn ang="0">
                  <a:pos x="T8" y="T9"/>
                </a:cxn>
              </a:cxnLst>
              <a:rect l="0" t="0" r="r" b="b"/>
              <a:pathLst>
                <a:path w="391" h="442">
                  <a:moveTo>
                    <a:pt x="256" y="0"/>
                  </a:moveTo>
                  <a:cubicBezTo>
                    <a:pt x="162" y="39"/>
                    <a:pt x="76" y="92"/>
                    <a:pt x="0" y="157"/>
                  </a:cubicBezTo>
                  <a:cubicBezTo>
                    <a:pt x="257" y="442"/>
                    <a:pt x="257" y="442"/>
                    <a:pt x="257" y="442"/>
                  </a:cubicBezTo>
                  <a:cubicBezTo>
                    <a:pt x="297" y="409"/>
                    <a:pt x="343" y="382"/>
                    <a:pt x="391" y="361"/>
                  </a:cubicBezTo>
                  <a:cubicBezTo>
                    <a:pt x="256" y="0"/>
                    <a:pt x="256" y="0"/>
                    <a:pt x="2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7"/>
            <p:cNvSpPr>
              <a:spLocks/>
            </p:cNvSpPr>
            <p:nvPr userDrawn="1"/>
          </p:nvSpPr>
          <p:spPr bwMode="auto">
            <a:xfrm>
              <a:off x="3526" y="893"/>
              <a:ext cx="886" cy="832"/>
            </a:xfrm>
            <a:custGeom>
              <a:avLst/>
              <a:gdLst>
                <a:gd name="T0" fmla="*/ 178 w 434"/>
                <a:gd name="T1" fmla="*/ 0 h 407"/>
                <a:gd name="T2" fmla="*/ 0 w 434"/>
                <a:gd name="T3" fmla="*/ 233 h 407"/>
                <a:gd name="T4" fmla="*/ 340 w 434"/>
                <a:gd name="T5" fmla="*/ 407 h 407"/>
                <a:gd name="T6" fmla="*/ 434 w 434"/>
                <a:gd name="T7" fmla="*/ 285 h 407"/>
                <a:gd name="T8" fmla="*/ 178 w 434"/>
                <a:gd name="T9" fmla="*/ 0 h 407"/>
              </a:gdLst>
              <a:ahLst/>
              <a:cxnLst>
                <a:cxn ang="0">
                  <a:pos x="T0" y="T1"/>
                </a:cxn>
                <a:cxn ang="0">
                  <a:pos x="T2" y="T3"/>
                </a:cxn>
                <a:cxn ang="0">
                  <a:pos x="T4" y="T5"/>
                </a:cxn>
                <a:cxn ang="0">
                  <a:pos x="T6" y="T7"/>
                </a:cxn>
                <a:cxn ang="0">
                  <a:pos x="T8" y="T9"/>
                </a:cxn>
              </a:cxnLst>
              <a:rect l="0" t="0" r="r" b="b"/>
              <a:pathLst>
                <a:path w="434" h="407">
                  <a:moveTo>
                    <a:pt x="178" y="0"/>
                  </a:moveTo>
                  <a:cubicBezTo>
                    <a:pt x="107" y="68"/>
                    <a:pt x="47" y="146"/>
                    <a:pt x="0" y="233"/>
                  </a:cubicBezTo>
                  <a:cubicBezTo>
                    <a:pt x="340" y="407"/>
                    <a:pt x="340" y="407"/>
                    <a:pt x="340" y="407"/>
                  </a:cubicBezTo>
                  <a:cubicBezTo>
                    <a:pt x="366" y="362"/>
                    <a:pt x="398" y="321"/>
                    <a:pt x="434" y="285"/>
                  </a:cubicBezTo>
                  <a:cubicBezTo>
                    <a:pt x="178" y="0"/>
                    <a:pt x="178" y="0"/>
                    <a:pt x="1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9"/>
            <p:cNvSpPr>
              <a:spLocks/>
            </p:cNvSpPr>
            <p:nvPr userDrawn="1"/>
          </p:nvSpPr>
          <p:spPr bwMode="auto">
            <a:xfrm>
              <a:off x="3283" y="2197"/>
              <a:ext cx="805" cy="619"/>
            </a:xfrm>
            <a:custGeom>
              <a:avLst/>
              <a:gdLst>
                <a:gd name="T0" fmla="*/ 2 w 394"/>
                <a:gd name="T1" fmla="*/ 0 h 303"/>
                <a:gd name="T2" fmla="*/ 0 w 394"/>
                <a:gd name="T3" fmla="*/ 59 h 303"/>
                <a:gd name="T4" fmla="*/ 31 w 394"/>
                <a:gd name="T5" fmla="*/ 303 h 303"/>
                <a:gd name="T6" fmla="*/ 394 w 394"/>
                <a:gd name="T7" fmla="*/ 196 h 303"/>
                <a:gd name="T8" fmla="*/ 379 w 394"/>
                <a:gd name="T9" fmla="*/ 63 h 303"/>
                <a:gd name="T10" fmla="*/ 380 w 394"/>
                <a:gd name="T11" fmla="*/ 35 h 303"/>
                <a:gd name="T12" fmla="*/ 2 w 394"/>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394" h="303">
                  <a:moveTo>
                    <a:pt x="2" y="0"/>
                  </a:moveTo>
                  <a:cubicBezTo>
                    <a:pt x="0" y="19"/>
                    <a:pt x="0" y="39"/>
                    <a:pt x="0" y="59"/>
                  </a:cubicBezTo>
                  <a:cubicBezTo>
                    <a:pt x="0" y="143"/>
                    <a:pt x="11" y="225"/>
                    <a:pt x="31" y="303"/>
                  </a:cubicBezTo>
                  <a:cubicBezTo>
                    <a:pt x="394" y="196"/>
                    <a:pt x="394" y="196"/>
                    <a:pt x="394" y="196"/>
                  </a:cubicBezTo>
                  <a:cubicBezTo>
                    <a:pt x="384" y="153"/>
                    <a:pt x="379" y="109"/>
                    <a:pt x="379" y="63"/>
                  </a:cubicBezTo>
                  <a:cubicBezTo>
                    <a:pt x="379" y="54"/>
                    <a:pt x="379" y="44"/>
                    <a:pt x="380" y="3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12"/>
            <p:cNvSpPr>
              <a:spLocks/>
            </p:cNvSpPr>
            <p:nvPr userDrawn="1"/>
          </p:nvSpPr>
          <p:spPr bwMode="auto">
            <a:xfrm>
              <a:off x="4617" y="343"/>
              <a:ext cx="580" cy="844"/>
            </a:xfrm>
            <a:custGeom>
              <a:avLst/>
              <a:gdLst>
                <a:gd name="T0" fmla="*/ 284 w 284"/>
                <a:gd name="T1" fmla="*/ 0 h 413"/>
                <a:gd name="T2" fmla="*/ 0 w 284"/>
                <a:gd name="T3" fmla="*/ 52 h 413"/>
                <a:gd name="T4" fmla="*/ 136 w 284"/>
                <a:gd name="T5" fmla="*/ 413 h 413"/>
                <a:gd name="T6" fmla="*/ 284 w 284"/>
                <a:gd name="T7" fmla="*/ 387 h 413"/>
                <a:gd name="T8" fmla="*/ 284 w 284"/>
                <a:gd name="T9" fmla="*/ 0 h 413"/>
              </a:gdLst>
              <a:ahLst/>
              <a:cxnLst>
                <a:cxn ang="0">
                  <a:pos x="T0" y="T1"/>
                </a:cxn>
                <a:cxn ang="0">
                  <a:pos x="T2" y="T3"/>
                </a:cxn>
                <a:cxn ang="0">
                  <a:pos x="T4" y="T5"/>
                </a:cxn>
                <a:cxn ang="0">
                  <a:pos x="T6" y="T7"/>
                </a:cxn>
                <a:cxn ang="0">
                  <a:pos x="T8" y="T9"/>
                </a:cxn>
              </a:cxnLst>
              <a:rect l="0" t="0" r="r" b="b"/>
              <a:pathLst>
                <a:path w="284" h="413">
                  <a:moveTo>
                    <a:pt x="284" y="0"/>
                  </a:moveTo>
                  <a:cubicBezTo>
                    <a:pt x="185" y="3"/>
                    <a:pt x="90" y="21"/>
                    <a:pt x="0" y="52"/>
                  </a:cubicBezTo>
                  <a:cubicBezTo>
                    <a:pt x="136" y="413"/>
                    <a:pt x="136" y="413"/>
                    <a:pt x="136" y="413"/>
                  </a:cubicBezTo>
                  <a:cubicBezTo>
                    <a:pt x="183" y="398"/>
                    <a:pt x="233" y="389"/>
                    <a:pt x="284" y="387"/>
                  </a:cubicBezTo>
                  <a:cubicBezTo>
                    <a:pt x="284" y="0"/>
                    <a:pt x="284" y="0"/>
                    <a:pt x="2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14"/>
            <p:cNvSpPr>
              <a:spLocks/>
            </p:cNvSpPr>
            <p:nvPr userDrawn="1"/>
          </p:nvSpPr>
          <p:spPr bwMode="auto">
            <a:xfrm>
              <a:off x="5736" y="497"/>
              <a:ext cx="821" cy="915"/>
            </a:xfrm>
            <a:custGeom>
              <a:avLst/>
              <a:gdLst>
                <a:gd name="T0" fmla="*/ 140 w 402"/>
                <a:gd name="T1" fmla="*/ 0 h 448"/>
                <a:gd name="T2" fmla="*/ 0 w 402"/>
                <a:gd name="T3" fmla="*/ 362 h 448"/>
                <a:gd name="T4" fmla="*/ 137 w 402"/>
                <a:gd name="T5" fmla="*/ 448 h 448"/>
                <a:gd name="T6" fmla="*/ 402 w 402"/>
                <a:gd name="T7" fmla="*/ 164 h 448"/>
                <a:gd name="T8" fmla="*/ 140 w 402"/>
                <a:gd name="T9" fmla="*/ 0 h 448"/>
              </a:gdLst>
              <a:ahLst/>
              <a:cxnLst>
                <a:cxn ang="0">
                  <a:pos x="T0" y="T1"/>
                </a:cxn>
                <a:cxn ang="0">
                  <a:pos x="T2" y="T3"/>
                </a:cxn>
                <a:cxn ang="0">
                  <a:pos x="T4" y="T5"/>
                </a:cxn>
                <a:cxn ang="0">
                  <a:pos x="T6" y="T7"/>
                </a:cxn>
                <a:cxn ang="0">
                  <a:pos x="T8" y="T9"/>
                </a:cxn>
              </a:cxnLst>
              <a:rect l="0" t="0" r="r" b="b"/>
              <a:pathLst>
                <a:path w="402" h="448">
                  <a:moveTo>
                    <a:pt x="140" y="0"/>
                  </a:moveTo>
                  <a:cubicBezTo>
                    <a:pt x="0" y="362"/>
                    <a:pt x="0" y="362"/>
                    <a:pt x="0" y="362"/>
                  </a:cubicBezTo>
                  <a:cubicBezTo>
                    <a:pt x="50" y="385"/>
                    <a:pt x="96" y="414"/>
                    <a:pt x="137" y="448"/>
                  </a:cubicBezTo>
                  <a:cubicBezTo>
                    <a:pt x="402" y="164"/>
                    <a:pt x="402" y="164"/>
                    <a:pt x="402" y="164"/>
                  </a:cubicBezTo>
                  <a:cubicBezTo>
                    <a:pt x="324" y="96"/>
                    <a:pt x="236" y="41"/>
                    <a:pt x="1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15"/>
            <p:cNvSpPr>
              <a:spLocks/>
            </p:cNvSpPr>
            <p:nvPr userDrawn="1"/>
          </p:nvSpPr>
          <p:spPr bwMode="auto">
            <a:xfrm>
              <a:off x="5317" y="343"/>
              <a:ext cx="590" cy="851"/>
            </a:xfrm>
            <a:custGeom>
              <a:avLst/>
              <a:gdLst>
                <a:gd name="T0" fmla="*/ 0 w 289"/>
                <a:gd name="T1" fmla="*/ 0 h 416"/>
                <a:gd name="T2" fmla="*/ 0 w 289"/>
                <a:gd name="T3" fmla="*/ 0 h 416"/>
                <a:gd name="T4" fmla="*/ 0 w 289"/>
                <a:gd name="T5" fmla="*/ 387 h 416"/>
                <a:gd name="T6" fmla="*/ 150 w 289"/>
                <a:gd name="T7" fmla="*/ 416 h 416"/>
                <a:gd name="T8" fmla="*/ 289 w 289"/>
                <a:gd name="T9" fmla="*/ 54 h 416"/>
                <a:gd name="T10" fmla="*/ 0 w 289"/>
                <a:gd name="T11" fmla="*/ 0 h 416"/>
              </a:gdLst>
              <a:ahLst/>
              <a:cxnLst>
                <a:cxn ang="0">
                  <a:pos x="T0" y="T1"/>
                </a:cxn>
                <a:cxn ang="0">
                  <a:pos x="T2" y="T3"/>
                </a:cxn>
                <a:cxn ang="0">
                  <a:pos x="T4" y="T5"/>
                </a:cxn>
                <a:cxn ang="0">
                  <a:pos x="T6" y="T7"/>
                </a:cxn>
                <a:cxn ang="0">
                  <a:pos x="T8" y="T9"/>
                </a:cxn>
                <a:cxn ang="0">
                  <a:pos x="T10" y="T11"/>
                </a:cxn>
              </a:cxnLst>
              <a:rect l="0" t="0" r="r" b="b"/>
              <a:pathLst>
                <a:path w="289" h="416">
                  <a:moveTo>
                    <a:pt x="0" y="0"/>
                  </a:moveTo>
                  <a:cubicBezTo>
                    <a:pt x="0" y="0"/>
                    <a:pt x="0" y="0"/>
                    <a:pt x="0" y="0"/>
                  </a:cubicBezTo>
                  <a:cubicBezTo>
                    <a:pt x="0" y="387"/>
                    <a:pt x="0" y="387"/>
                    <a:pt x="0" y="387"/>
                  </a:cubicBezTo>
                  <a:cubicBezTo>
                    <a:pt x="52" y="390"/>
                    <a:pt x="102" y="400"/>
                    <a:pt x="150" y="416"/>
                  </a:cubicBezTo>
                  <a:cubicBezTo>
                    <a:pt x="289" y="54"/>
                    <a:pt x="289" y="54"/>
                    <a:pt x="289" y="54"/>
                  </a:cubicBezTo>
                  <a:cubicBezTo>
                    <a:pt x="198" y="22"/>
                    <a:pt x="101"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092917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smtClean="0"/>
              <a:t>Skriv undertitel her</a:t>
            </a:r>
          </a:p>
        </p:txBody>
      </p:sp>
      <p:grpSp>
        <p:nvGrpSpPr>
          <p:cNvPr id="6" name="Group 4"/>
          <p:cNvGrpSpPr>
            <a:grpSpLocks noChangeAspect="1"/>
          </p:cNvGrpSpPr>
          <p:nvPr userDrawn="1"/>
        </p:nvGrpSpPr>
        <p:grpSpPr bwMode="auto">
          <a:xfrm>
            <a:off x="7812000" y="3132000"/>
            <a:ext cx="5506272" cy="4168610"/>
            <a:chOff x="3283" y="343"/>
            <a:chExt cx="3274" cy="2473"/>
          </a:xfrm>
          <a:solidFill>
            <a:schemeClr val="accent3">
              <a:lumMod val="75000"/>
              <a:alpha val="50000"/>
            </a:schemeClr>
          </a:solidFill>
        </p:grpSpPr>
        <p:sp>
          <p:nvSpPr>
            <p:cNvPr id="7" name="Freeform 5"/>
            <p:cNvSpPr>
              <a:spLocks/>
            </p:cNvSpPr>
            <p:nvPr userDrawn="1"/>
          </p:nvSpPr>
          <p:spPr bwMode="auto">
            <a:xfrm>
              <a:off x="3309" y="1480"/>
              <a:ext cx="868" cy="670"/>
            </a:xfrm>
            <a:custGeom>
              <a:avLst/>
              <a:gdLst>
                <a:gd name="T0" fmla="*/ 85 w 425"/>
                <a:gd name="T1" fmla="*/ 0 h 328"/>
                <a:gd name="T2" fmla="*/ 0 w 425"/>
                <a:gd name="T3" fmla="*/ 293 h 328"/>
                <a:gd name="T4" fmla="*/ 379 w 425"/>
                <a:gd name="T5" fmla="*/ 328 h 328"/>
                <a:gd name="T6" fmla="*/ 425 w 425"/>
                <a:gd name="T7" fmla="*/ 174 h 328"/>
                <a:gd name="T8" fmla="*/ 85 w 425"/>
                <a:gd name="T9" fmla="*/ 0 h 328"/>
              </a:gdLst>
              <a:ahLst/>
              <a:cxnLst>
                <a:cxn ang="0">
                  <a:pos x="T0" y="T1"/>
                </a:cxn>
                <a:cxn ang="0">
                  <a:pos x="T2" y="T3"/>
                </a:cxn>
                <a:cxn ang="0">
                  <a:pos x="T4" y="T5"/>
                </a:cxn>
                <a:cxn ang="0">
                  <a:pos x="T6" y="T7"/>
                </a:cxn>
                <a:cxn ang="0">
                  <a:pos x="T8" y="T9"/>
                </a:cxn>
              </a:cxnLst>
              <a:rect l="0" t="0" r="r" b="b"/>
              <a:pathLst>
                <a:path w="425" h="328">
                  <a:moveTo>
                    <a:pt x="85" y="0"/>
                  </a:moveTo>
                  <a:cubicBezTo>
                    <a:pt x="42" y="91"/>
                    <a:pt x="13" y="190"/>
                    <a:pt x="0" y="293"/>
                  </a:cubicBezTo>
                  <a:cubicBezTo>
                    <a:pt x="379" y="328"/>
                    <a:pt x="379" y="328"/>
                    <a:pt x="379" y="328"/>
                  </a:cubicBezTo>
                  <a:cubicBezTo>
                    <a:pt x="387" y="274"/>
                    <a:pt x="403" y="222"/>
                    <a:pt x="425" y="174"/>
                  </a:cubicBezTo>
                  <a:cubicBezTo>
                    <a:pt x="85" y="0"/>
                    <a:pt x="85" y="0"/>
                    <a:pt x="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6"/>
            <p:cNvSpPr>
              <a:spLocks/>
            </p:cNvSpPr>
            <p:nvPr userDrawn="1"/>
          </p:nvSpPr>
          <p:spPr bwMode="auto">
            <a:xfrm>
              <a:off x="3979" y="493"/>
              <a:ext cx="799" cy="903"/>
            </a:xfrm>
            <a:custGeom>
              <a:avLst/>
              <a:gdLst>
                <a:gd name="T0" fmla="*/ 256 w 391"/>
                <a:gd name="T1" fmla="*/ 0 h 442"/>
                <a:gd name="T2" fmla="*/ 0 w 391"/>
                <a:gd name="T3" fmla="*/ 157 h 442"/>
                <a:gd name="T4" fmla="*/ 257 w 391"/>
                <a:gd name="T5" fmla="*/ 442 h 442"/>
                <a:gd name="T6" fmla="*/ 391 w 391"/>
                <a:gd name="T7" fmla="*/ 361 h 442"/>
                <a:gd name="T8" fmla="*/ 256 w 391"/>
                <a:gd name="T9" fmla="*/ 0 h 442"/>
              </a:gdLst>
              <a:ahLst/>
              <a:cxnLst>
                <a:cxn ang="0">
                  <a:pos x="T0" y="T1"/>
                </a:cxn>
                <a:cxn ang="0">
                  <a:pos x="T2" y="T3"/>
                </a:cxn>
                <a:cxn ang="0">
                  <a:pos x="T4" y="T5"/>
                </a:cxn>
                <a:cxn ang="0">
                  <a:pos x="T6" y="T7"/>
                </a:cxn>
                <a:cxn ang="0">
                  <a:pos x="T8" y="T9"/>
                </a:cxn>
              </a:cxnLst>
              <a:rect l="0" t="0" r="r" b="b"/>
              <a:pathLst>
                <a:path w="391" h="442">
                  <a:moveTo>
                    <a:pt x="256" y="0"/>
                  </a:moveTo>
                  <a:cubicBezTo>
                    <a:pt x="162" y="39"/>
                    <a:pt x="76" y="92"/>
                    <a:pt x="0" y="157"/>
                  </a:cubicBezTo>
                  <a:cubicBezTo>
                    <a:pt x="257" y="442"/>
                    <a:pt x="257" y="442"/>
                    <a:pt x="257" y="442"/>
                  </a:cubicBezTo>
                  <a:cubicBezTo>
                    <a:pt x="297" y="409"/>
                    <a:pt x="343" y="382"/>
                    <a:pt x="391" y="361"/>
                  </a:cubicBezTo>
                  <a:cubicBezTo>
                    <a:pt x="256" y="0"/>
                    <a:pt x="256" y="0"/>
                    <a:pt x="2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7"/>
            <p:cNvSpPr>
              <a:spLocks/>
            </p:cNvSpPr>
            <p:nvPr userDrawn="1"/>
          </p:nvSpPr>
          <p:spPr bwMode="auto">
            <a:xfrm>
              <a:off x="3526" y="893"/>
              <a:ext cx="886" cy="832"/>
            </a:xfrm>
            <a:custGeom>
              <a:avLst/>
              <a:gdLst>
                <a:gd name="T0" fmla="*/ 178 w 434"/>
                <a:gd name="T1" fmla="*/ 0 h 407"/>
                <a:gd name="T2" fmla="*/ 0 w 434"/>
                <a:gd name="T3" fmla="*/ 233 h 407"/>
                <a:gd name="T4" fmla="*/ 340 w 434"/>
                <a:gd name="T5" fmla="*/ 407 h 407"/>
                <a:gd name="T6" fmla="*/ 434 w 434"/>
                <a:gd name="T7" fmla="*/ 285 h 407"/>
                <a:gd name="T8" fmla="*/ 178 w 434"/>
                <a:gd name="T9" fmla="*/ 0 h 407"/>
              </a:gdLst>
              <a:ahLst/>
              <a:cxnLst>
                <a:cxn ang="0">
                  <a:pos x="T0" y="T1"/>
                </a:cxn>
                <a:cxn ang="0">
                  <a:pos x="T2" y="T3"/>
                </a:cxn>
                <a:cxn ang="0">
                  <a:pos x="T4" y="T5"/>
                </a:cxn>
                <a:cxn ang="0">
                  <a:pos x="T6" y="T7"/>
                </a:cxn>
                <a:cxn ang="0">
                  <a:pos x="T8" y="T9"/>
                </a:cxn>
              </a:cxnLst>
              <a:rect l="0" t="0" r="r" b="b"/>
              <a:pathLst>
                <a:path w="434" h="407">
                  <a:moveTo>
                    <a:pt x="178" y="0"/>
                  </a:moveTo>
                  <a:cubicBezTo>
                    <a:pt x="107" y="68"/>
                    <a:pt x="47" y="146"/>
                    <a:pt x="0" y="233"/>
                  </a:cubicBezTo>
                  <a:cubicBezTo>
                    <a:pt x="340" y="407"/>
                    <a:pt x="340" y="407"/>
                    <a:pt x="340" y="407"/>
                  </a:cubicBezTo>
                  <a:cubicBezTo>
                    <a:pt x="366" y="362"/>
                    <a:pt x="398" y="321"/>
                    <a:pt x="434" y="285"/>
                  </a:cubicBezTo>
                  <a:cubicBezTo>
                    <a:pt x="178" y="0"/>
                    <a:pt x="178" y="0"/>
                    <a:pt x="1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9"/>
            <p:cNvSpPr>
              <a:spLocks/>
            </p:cNvSpPr>
            <p:nvPr userDrawn="1"/>
          </p:nvSpPr>
          <p:spPr bwMode="auto">
            <a:xfrm>
              <a:off x="3283" y="2197"/>
              <a:ext cx="805" cy="619"/>
            </a:xfrm>
            <a:custGeom>
              <a:avLst/>
              <a:gdLst>
                <a:gd name="T0" fmla="*/ 2 w 394"/>
                <a:gd name="T1" fmla="*/ 0 h 303"/>
                <a:gd name="T2" fmla="*/ 0 w 394"/>
                <a:gd name="T3" fmla="*/ 59 h 303"/>
                <a:gd name="T4" fmla="*/ 31 w 394"/>
                <a:gd name="T5" fmla="*/ 303 h 303"/>
                <a:gd name="T6" fmla="*/ 394 w 394"/>
                <a:gd name="T7" fmla="*/ 196 h 303"/>
                <a:gd name="T8" fmla="*/ 379 w 394"/>
                <a:gd name="T9" fmla="*/ 63 h 303"/>
                <a:gd name="T10" fmla="*/ 380 w 394"/>
                <a:gd name="T11" fmla="*/ 35 h 303"/>
                <a:gd name="T12" fmla="*/ 2 w 394"/>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394" h="303">
                  <a:moveTo>
                    <a:pt x="2" y="0"/>
                  </a:moveTo>
                  <a:cubicBezTo>
                    <a:pt x="0" y="19"/>
                    <a:pt x="0" y="39"/>
                    <a:pt x="0" y="59"/>
                  </a:cubicBezTo>
                  <a:cubicBezTo>
                    <a:pt x="0" y="143"/>
                    <a:pt x="11" y="225"/>
                    <a:pt x="31" y="303"/>
                  </a:cubicBezTo>
                  <a:cubicBezTo>
                    <a:pt x="394" y="196"/>
                    <a:pt x="394" y="196"/>
                    <a:pt x="394" y="196"/>
                  </a:cubicBezTo>
                  <a:cubicBezTo>
                    <a:pt x="384" y="153"/>
                    <a:pt x="379" y="109"/>
                    <a:pt x="379" y="63"/>
                  </a:cubicBezTo>
                  <a:cubicBezTo>
                    <a:pt x="379" y="54"/>
                    <a:pt x="379" y="44"/>
                    <a:pt x="380" y="3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12"/>
            <p:cNvSpPr>
              <a:spLocks/>
            </p:cNvSpPr>
            <p:nvPr userDrawn="1"/>
          </p:nvSpPr>
          <p:spPr bwMode="auto">
            <a:xfrm>
              <a:off x="4617" y="343"/>
              <a:ext cx="580" cy="844"/>
            </a:xfrm>
            <a:custGeom>
              <a:avLst/>
              <a:gdLst>
                <a:gd name="T0" fmla="*/ 284 w 284"/>
                <a:gd name="T1" fmla="*/ 0 h 413"/>
                <a:gd name="T2" fmla="*/ 0 w 284"/>
                <a:gd name="T3" fmla="*/ 52 h 413"/>
                <a:gd name="T4" fmla="*/ 136 w 284"/>
                <a:gd name="T5" fmla="*/ 413 h 413"/>
                <a:gd name="T6" fmla="*/ 284 w 284"/>
                <a:gd name="T7" fmla="*/ 387 h 413"/>
                <a:gd name="T8" fmla="*/ 284 w 284"/>
                <a:gd name="T9" fmla="*/ 0 h 413"/>
              </a:gdLst>
              <a:ahLst/>
              <a:cxnLst>
                <a:cxn ang="0">
                  <a:pos x="T0" y="T1"/>
                </a:cxn>
                <a:cxn ang="0">
                  <a:pos x="T2" y="T3"/>
                </a:cxn>
                <a:cxn ang="0">
                  <a:pos x="T4" y="T5"/>
                </a:cxn>
                <a:cxn ang="0">
                  <a:pos x="T6" y="T7"/>
                </a:cxn>
                <a:cxn ang="0">
                  <a:pos x="T8" y="T9"/>
                </a:cxn>
              </a:cxnLst>
              <a:rect l="0" t="0" r="r" b="b"/>
              <a:pathLst>
                <a:path w="284" h="413">
                  <a:moveTo>
                    <a:pt x="284" y="0"/>
                  </a:moveTo>
                  <a:cubicBezTo>
                    <a:pt x="185" y="3"/>
                    <a:pt x="90" y="21"/>
                    <a:pt x="0" y="52"/>
                  </a:cubicBezTo>
                  <a:cubicBezTo>
                    <a:pt x="136" y="413"/>
                    <a:pt x="136" y="413"/>
                    <a:pt x="136" y="413"/>
                  </a:cubicBezTo>
                  <a:cubicBezTo>
                    <a:pt x="183" y="398"/>
                    <a:pt x="233" y="389"/>
                    <a:pt x="284" y="387"/>
                  </a:cubicBezTo>
                  <a:cubicBezTo>
                    <a:pt x="284" y="0"/>
                    <a:pt x="284" y="0"/>
                    <a:pt x="2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14"/>
            <p:cNvSpPr>
              <a:spLocks/>
            </p:cNvSpPr>
            <p:nvPr userDrawn="1"/>
          </p:nvSpPr>
          <p:spPr bwMode="auto">
            <a:xfrm>
              <a:off x="5736" y="497"/>
              <a:ext cx="821" cy="915"/>
            </a:xfrm>
            <a:custGeom>
              <a:avLst/>
              <a:gdLst>
                <a:gd name="T0" fmla="*/ 140 w 402"/>
                <a:gd name="T1" fmla="*/ 0 h 448"/>
                <a:gd name="T2" fmla="*/ 0 w 402"/>
                <a:gd name="T3" fmla="*/ 362 h 448"/>
                <a:gd name="T4" fmla="*/ 137 w 402"/>
                <a:gd name="T5" fmla="*/ 448 h 448"/>
                <a:gd name="T6" fmla="*/ 402 w 402"/>
                <a:gd name="T7" fmla="*/ 164 h 448"/>
                <a:gd name="T8" fmla="*/ 140 w 402"/>
                <a:gd name="T9" fmla="*/ 0 h 448"/>
              </a:gdLst>
              <a:ahLst/>
              <a:cxnLst>
                <a:cxn ang="0">
                  <a:pos x="T0" y="T1"/>
                </a:cxn>
                <a:cxn ang="0">
                  <a:pos x="T2" y="T3"/>
                </a:cxn>
                <a:cxn ang="0">
                  <a:pos x="T4" y="T5"/>
                </a:cxn>
                <a:cxn ang="0">
                  <a:pos x="T6" y="T7"/>
                </a:cxn>
                <a:cxn ang="0">
                  <a:pos x="T8" y="T9"/>
                </a:cxn>
              </a:cxnLst>
              <a:rect l="0" t="0" r="r" b="b"/>
              <a:pathLst>
                <a:path w="402" h="448">
                  <a:moveTo>
                    <a:pt x="140" y="0"/>
                  </a:moveTo>
                  <a:cubicBezTo>
                    <a:pt x="0" y="362"/>
                    <a:pt x="0" y="362"/>
                    <a:pt x="0" y="362"/>
                  </a:cubicBezTo>
                  <a:cubicBezTo>
                    <a:pt x="50" y="385"/>
                    <a:pt x="96" y="414"/>
                    <a:pt x="137" y="448"/>
                  </a:cubicBezTo>
                  <a:cubicBezTo>
                    <a:pt x="402" y="164"/>
                    <a:pt x="402" y="164"/>
                    <a:pt x="402" y="164"/>
                  </a:cubicBezTo>
                  <a:cubicBezTo>
                    <a:pt x="324" y="96"/>
                    <a:pt x="236" y="41"/>
                    <a:pt x="1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15"/>
            <p:cNvSpPr>
              <a:spLocks/>
            </p:cNvSpPr>
            <p:nvPr userDrawn="1"/>
          </p:nvSpPr>
          <p:spPr bwMode="auto">
            <a:xfrm>
              <a:off x="5317" y="343"/>
              <a:ext cx="590" cy="851"/>
            </a:xfrm>
            <a:custGeom>
              <a:avLst/>
              <a:gdLst>
                <a:gd name="T0" fmla="*/ 0 w 289"/>
                <a:gd name="T1" fmla="*/ 0 h 416"/>
                <a:gd name="T2" fmla="*/ 0 w 289"/>
                <a:gd name="T3" fmla="*/ 0 h 416"/>
                <a:gd name="T4" fmla="*/ 0 w 289"/>
                <a:gd name="T5" fmla="*/ 387 h 416"/>
                <a:gd name="T6" fmla="*/ 150 w 289"/>
                <a:gd name="T7" fmla="*/ 416 h 416"/>
                <a:gd name="T8" fmla="*/ 289 w 289"/>
                <a:gd name="T9" fmla="*/ 54 h 416"/>
                <a:gd name="T10" fmla="*/ 0 w 289"/>
                <a:gd name="T11" fmla="*/ 0 h 416"/>
              </a:gdLst>
              <a:ahLst/>
              <a:cxnLst>
                <a:cxn ang="0">
                  <a:pos x="T0" y="T1"/>
                </a:cxn>
                <a:cxn ang="0">
                  <a:pos x="T2" y="T3"/>
                </a:cxn>
                <a:cxn ang="0">
                  <a:pos x="T4" y="T5"/>
                </a:cxn>
                <a:cxn ang="0">
                  <a:pos x="T6" y="T7"/>
                </a:cxn>
                <a:cxn ang="0">
                  <a:pos x="T8" y="T9"/>
                </a:cxn>
                <a:cxn ang="0">
                  <a:pos x="T10" y="T11"/>
                </a:cxn>
              </a:cxnLst>
              <a:rect l="0" t="0" r="r" b="b"/>
              <a:pathLst>
                <a:path w="289" h="416">
                  <a:moveTo>
                    <a:pt x="0" y="0"/>
                  </a:moveTo>
                  <a:cubicBezTo>
                    <a:pt x="0" y="0"/>
                    <a:pt x="0" y="0"/>
                    <a:pt x="0" y="0"/>
                  </a:cubicBezTo>
                  <a:cubicBezTo>
                    <a:pt x="0" y="387"/>
                    <a:pt x="0" y="387"/>
                    <a:pt x="0" y="387"/>
                  </a:cubicBezTo>
                  <a:cubicBezTo>
                    <a:pt x="52" y="390"/>
                    <a:pt x="102" y="400"/>
                    <a:pt x="150" y="416"/>
                  </a:cubicBezTo>
                  <a:cubicBezTo>
                    <a:pt x="289" y="54"/>
                    <a:pt x="289" y="54"/>
                    <a:pt x="289" y="54"/>
                  </a:cubicBezTo>
                  <a:cubicBezTo>
                    <a:pt x="198" y="22"/>
                    <a:pt x="101"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7291249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s_PETROL">
    <p:bg>
      <p:bgPr>
        <a:solidFill>
          <a:schemeClr val="bg1">
            <a:alpha val="50000"/>
          </a:schemeClr>
        </a:solidFill>
        <a:effectLst/>
      </p:bgPr>
    </p:bg>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rgbClr val="113F49"/>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smtClean="0"/>
              <a:t>Skriv undertitel her</a:t>
            </a:r>
          </a:p>
        </p:txBody>
      </p:sp>
      <p:grpSp>
        <p:nvGrpSpPr>
          <p:cNvPr id="6" name="Group 4"/>
          <p:cNvGrpSpPr>
            <a:grpSpLocks noChangeAspect="1"/>
          </p:cNvGrpSpPr>
          <p:nvPr userDrawn="1"/>
        </p:nvGrpSpPr>
        <p:grpSpPr bwMode="auto">
          <a:xfrm>
            <a:off x="7812000" y="3132000"/>
            <a:ext cx="5506272" cy="4168610"/>
            <a:chOff x="3283" y="343"/>
            <a:chExt cx="3274" cy="2473"/>
          </a:xfrm>
          <a:solidFill>
            <a:schemeClr val="accent2">
              <a:lumMod val="75000"/>
              <a:alpha val="50000"/>
            </a:schemeClr>
          </a:solidFill>
        </p:grpSpPr>
        <p:sp>
          <p:nvSpPr>
            <p:cNvPr id="7" name="Freeform 5"/>
            <p:cNvSpPr>
              <a:spLocks/>
            </p:cNvSpPr>
            <p:nvPr userDrawn="1"/>
          </p:nvSpPr>
          <p:spPr bwMode="auto">
            <a:xfrm>
              <a:off x="3309" y="1480"/>
              <a:ext cx="868" cy="670"/>
            </a:xfrm>
            <a:custGeom>
              <a:avLst/>
              <a:gdLst>
                <a:gd name="T0" fmla="*/ 85 w 425"/>
                <a:gd name="T1" fmla="*/ 0 h 328"/>
                <a:gd name="T2" fmla="*/ 0 w 425"/>
                <a:gd name="T3" fmla="*/ 293 h 328"/>
                <a:gd name="T4" fmla="*/ 379 w 425"/>
                <a:gd name="T5" fmla="*/ 328 h 328"/>
                <a:gd name="T6" fmla="*/ 425 w 425"/>
                <a:gd name="T7" fmla="*/ 174 h 328"/>
                <a:gd name="T8" fmla="*/ 85 w 425"/>
                <a:gd name="T9" fmla="*/ 0 h 328"/>
              </a:gdLst>
              <a:ahLst/>
              <a:cxnLst>
                <a:cxn ang="0">
                  <a:pos x="T0" y="T1"/>
                </a:cxn>
                <a:cxn ang="0">
                  <a:pos x="T2" y="T3"/>
                </a:cxn>
                <a:cxn ang="0">
                  <a:pos x="T4" y="T5"/>
                </a:cxn>
                <a:cxn ang="0">
                  <a:pos x="T6" y="T7"/>
                </a:cxn>
                <a:cxn ang="0">
                  <a:pos x="T8" y="T9"/>
                </a:cxn>
              </a:cxnLst>
              <a:rect l="0" t="0" r="r" b="b"/>
              <a:pathLst>
                <a:path w="425" h="328">
                  <a:moveTo>
                    <a:pt x="85" y="0"/>
                  </a:moveTo>
                  <a:cubicBezTo>
                    <a:pt x="42" y="91"/>
                    <a:pt x="13" y="190"/>
                    <a:pt x="0" y="293"/>
                  </a:cubicBezTo>
                  <a:cubicBezTo>
                    <a:pt x="379" y="328"/>
                    <a:pt x="379" y="328"/>
                    <a:pt x="379" y="328"/>
                  </a:cubicBezTo>
                  <a:cubicBezTo>
                    <a:pt x="387" y="274"/>
                    <a:pt x="403" y="222"/>
                    <a:pt x="425" y="174"/>
                  </a:cubicBezTo>
                  <a:cubicBezTo>
                    <a:pt x="85" y="0"/>
                    <a:pt x="85" y="0"/>
                    <a:pt x="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6"/>
            <p:cNvSpPr>
              <a:spLocks/>
            </p:cNvSpPr>
            <p:nvPr userDrawn="1"/>
          </p:nvSpPr>
          <p:spPr bwMode="auto">
            <a:xfrm>
              <a:off x="3979" y="493"/>
              <a:ext cx="799" cy="903"/>
            </a:xfrm>
            <a:custGeom>
              <a:avLst/>
              <a:gdLst>
                <a:gd name="T0" fmla="*/ 256 w 391"/>
                <a:gd name="T1" fmla="*/ 0 h 442"/>
                <a:gd name="T2" fmla="*/ 0 w 391"/>
                <a:gd name="T3" fmla="*/ 157 h 442"/>
                <a:gd name="T4" fmla="*/ 257 w 391"/>
                <a:gd name="T5" fmla="*/ 442 h 442"/>
                <a:gd name="T6" fmla="*/ 391 w 391"/>
                <a:gd name="T7" fmla="*/ 361 h 442"/>
                <a:gd name="T8" fmla="*/ 256 w 391"/>
                <a:gd name="T9" fmla="*/ 0 h 442"/>
              </a:gdLst>
              <a:ahLst/>
              <a:cxnLst>
                <a:cxn ang="0">
                  <a:pos x="T0" y="T1"/>
                </a:cxn>
                <a:cxn ang="0">
                  <a:pos x="T2" y="T3"/>
                </a:cxn>
                <a:cxn ang="0">
                  <a:pos x="T4" y="T5"/>
                </a:cxn>
                <a:cxn ang="0">
                  <a:pos x="T6" y="T7"/>
                </a:cxn>
                <a:cxn ang="0">
                  <a:pos x="T8" y="T9"/>
                </a:cxn>
              </a:cxnLst>
              <a:rect l="0" t="0" r="r" b="b"/>
              <a:pathLst>
                <a:path w="391" h="442">
                  <a:moveTo>
                    <a:pt x="256" y="0"/>
                  </a:moveTo>
                  <a:cubicBezTo>
                    <a:pt x="162" y="39"/>
                    <a:pt x="76" y="92"/>
                    <a:pt x="0" y="157"/>
                  </a:cubicBezTo>
                  <a:cubicBezTo>
                    <a:pt x="257" y="442"/>
                    <a:pt x="257" y="442"/>
                    <a:pt x="257" y="442"/>
                  </a:cubicBezTo>
                  <a:cubicBezTo>
                    <a:pt x="297" y="409"/>
                    <a:pt x="343" y="382"/>
                    <a:pt x="391" y="361"/>
                  </a:cubicBezTo>
                  <a:cubicBezTo>
                    <a:pt x="256" y="0"/>
                    <a:pt x="256" y="0"/>
                    <a:pt x="2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7"/>
            <p:cNvSpPr>
              <a:spLocks/>
            </p:cNvSpPr>
            <p:nvPr userDrawn="1"/>
          </p:nvSpPr>
          <p:spPr bwMode="auto">
            <a:xfrm>
              <a:off x="3526" y="893"/>
              <a:ext cx="886" cy="832"/>
            </a:xfrm>
            <a:custGeom>
              <a:avLst/>
              <a:gdLst>
                <a:gd name="T0" fmla="*/ 178 w 434"/>
                <a:gd name="T1" fmla="*/ 0 h 407"/>
                <a:gd name="T2" fmla="*/ 0 w 434"/>
                <a:gd name="T3" fmla="*/ 233 h 407"/>
                <a:gd name="T4" fmla="*/ 340 w 434"/>
                <a:gd name="T5" fmla="*/ 407 h 407"/>
                <a:gd name="T6" fmla="*/ 434 w 434"/>
                <a:gd name="T7" fmla="*/ 285 h 407"/>
                <a:gd name="T8" fmla="*/ 178 w 434"/>
                <a:gd name="T9" fmla="*/ 0 h 407"/>
              </a:gdLst>
              <a:ahLst/>
              <a:cxnLst>
                <a:cxn ang="0">
                  <a:pos x="T0" y="T1"/>
                </a:cxn>
                <a:cxn ang="0">
                  <a:pos x="T2" y="T3"/>
                </a:cxn>
                <a:cxn ang="0">
                  <a:pos x="T4" y="T5"/>
                </a:cxn>
                <a:cxn ang="0">
                  <a:pos x="T6" y="T7"/>
                </a:cxn>
                <a:cxn ang="0">
                  <a:pos x="T8" y="T9"/>
                </a:cxn>
              </a:cxnLst>
              <a:rect l="0" t="0" r="r" b="b"/>
              <a:pathLst>
                <a:path w="434" h="407">
                  <a:moveTo>
                    <a:pt x="178" y="0"/>
                  </a:moveTo>
                  <a:cubicBezTo>
                    <a:pt x="107" y="68"/>
                    <a:pt x="47" y="146"/>
                    <a:pt x="0" y="233"/>
                  </a:cubicBezTo>
                  <a:cubicBezTo>
                    <a:pt x="340" y="407"/>
                    <a:pt x="340" y="407"/>
                    <a:pt x="340" y="407"/>
                  </a:cubicBezTo>
                  <a:cubicBezTo>
                    <a:pt x="366" y="362"/>
                    <a:pt x="398" y="321"/>
                    <a:pt x="434" y="285"/>
                  </a:cubicBezTo>
                  <a:cubicBezTo>
                    <a:pt x="178" y="0"/>
                    <a:pt x="178" y="0"/>
                    <a:pt x="1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9"/>
            <p:cNvSpPr>
              <a:spLocks/>
            </p:cNvSpPr>
            <p:nvPr userDrawn="1"/>
          </p:nvSpPr>
          <p:spPr bwMode="auto">
            <a:xfrm>
              <a:off x="3283" y="2197"/>
              <a:ext cx="805" cy="619"/>
            </a:xfrm>
            <a:custGeom>
              <a:avLst/>
              <a:gdLst>
                <a:gd name="T0" fmla="*/ 2 w 394"/>
                <a:gd name="T1" fmla="*/ 0 h 303"/>
                <a:gd name="T2" fmla="*/ 0 w 394"/>
                <a:gd name="T3" fmla="*/ 59 h 303"/>
                <a:gd name="T4" fmla="*/ 31 w 394"/>
                <a:gd name="T5" fmla="*/ 303 h 303"/>
                <a:gd name="T6" fmla="*/ 394 w 394"/>
                <a:gd name="T7" fmla="*/ 196 h 303"/>
                <a:gd name="T8" fmla="*/ 379 w 394"/>
                <a:gd name="T9" fmla="*/ 63 h 303"/>
                <a:gd name="T10" fmla="*/ 380 w 394"/>
                <a:gd name="T11" fmla="*/ 35 h 303"/>
                <a:gd name="T12" fmla="*/ 2 w 394"/>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394" h="303">
                  <a:moveTo>
                    <a:pt x="2" y="0"/>
                  </a:moveTo>
                  <a:cubicBezTo>
                    <a:pt x="0" y="19"/>
                    <a:pt x="0" y="39"/>
                    <a:pt x="0" y="59"/>
                  </a:cubicBezTo>
                  <a:cubicBezTo>
                    <a:pt x="0" y="143"/>
                    <a:pt x="11" y="225"/>
                    <a:pt x="31" y="303"/>
                  </a:cubicBezTo>
                  <a:cubicBezTo>
                    <a:pt x="394" y="196"/>
                    <a:pt x="394" y="196"/>
                    <a:pt x="394" y="196"/>
                  </a:cubicBezTo>
                  <a:cubicBezTo>
                    <a:pt x="384" y="153"/>
                    <a:pt x="379" y="109"/>
                    <a:pt x="379" y="63"/>
                  </a:cubicBezTo>
                  <a:cubicBezTo>
                    <a:pt x="379" y="54"/>
                    <a:pt x="379" y="44"/>
                    <a:pt x="380" y="3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12"/>
            <p:cNvSpPr>
              <a:spLocks/>
            </p:cNvSpPr>
            <p:nvPr userDrawn="1"/>
          </p:nvSpPr>
          <p:spPr bwMode="auto">
            <a:xfrm>
              <a:off x="4617" y="343"/>
              <a:ext cx="580" cy="844"/>
            </a:xfrm>
            <a:custGeom>
              <a:avLst/>
              <a:gdLst>
                <a:gd name="T0" fmla="*/ 284 w 284"/>
                <a:gd name="T1" fmla="*/ 0 h 413"/>
                <a:gd name="T2" fmla="*/ 0 w 284"/>
                <a:gd name="T3" fmla="*/ 52 h 413"/>
                <a:gd name="T4" fmla="*/ 136 w 284"/>
                <a:gd name="T5" fmla="*/ 413 h 413"/>
                <a:gd name="T6" fmla="*/ 284 w 284"/>
                <a:gd name="T7" fmla="*/ 387 h 413"/>
                <a:gd name="T8" fmla="*/ 284 w 284"/>
                <a:gd name="T9" fmla="*/ 0 h 413"/>
              </a:gdLst>
              <a:ahLst/>
              <a:cxnLst>
                <a:cxn ang="0">
                  <a:pos x="T0" y="T1"/>
                </a:cxn>
                <a:cxn ang="0">
                  <a:pos x="T2" y="T3"/>
                </a:cxn>
                <a:cxn ang="0">
                  <a:pos x="T4" y="T5"/>
                </a:cxn>
                <a:cxn ang="0">
                  <a:pos x="T6" y="T7"/>
                </a:cxn>
                <a:cxn ang="0">
                  <a:pos x="T8" y="T9"/>
                </a:cxn>
              </a:cxnLst>
              <a:rect l="0" t="0" r="r" b="b"/>
              <a:pathLst>
                <a:path w="284" h="413">
                  <a:moveTo>
                    <a:pt x="284" y="0"/>
                  </a:moveTo>
                  <a:cubicBezTo>
                    <a:pt x="185" y="3"/>
                    <a:pt x="90" y="21"/>
                    <a:pt x="0" y="52"/>
                  </a:cubicBezTo>
                  <a:cubicBezTo>
                    <a:pt x="136" y="413"/>
                    <a:pt x="136" y="413"/>
                    <a:pt x="136" y="413"/>
                  </a:cubicBezTo>
                  <a:cubicBezTo>
                    <a:pt x="183" y="398"/>
                    <a:pt x="233" y="389"/>
                    <a:pt x="284" y="387"/>
                  </a:cubicBezTo>
                  <a:cubicBezTo>
                    <a:pt x="284" y="0"/>
                    <a:pt x="284" y="0"/>
                    <a:pt x="2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14"/>
            <p:cNvSpPr>
              <a:spLocks/>
            </p:cNvSpPr>
            <p:nvPr userDrawn="1"/>
          </p:nvSpPr>
          <p:spPr bwMode="auto">
            <a:xfrm>
              <a:off x="5736" y="497"/>
              <a:ext cx="821" cy="915"/>
            </a:xfrm>
            <a:custGeom>
              <a:avLst/>
              <a:gdLst>
                <a:gd name="T0" fmla="*/ 140 w 402"/>
                <a:gd name="T1" fmla="*/ 0 h 448"/>
                <a:gd name="T2" fmla="*/ 0 w 402"/>
                <a:gd name="T3" fmla="*/ 362 h 448"/>
                <a:gd name="T4" fmla="*/ 137 w 402"/>
                <a:gd name="T5" fmla="*/ 448 h 448"/>
                <a:gd name="T6" fmla="*/ 402 w 402"/>
                <a:gd name="T7" fmla="*/ 164 h 448"/>
                <a:gd name="T8" fmla="*/ 140 w 402"/>
                <a:gd name="T9" fmla="*/ 0 h 448"/>
              </a:gdLst>
              <a:ahLst/>
              <a:cxnLst>
                <a:cxn ang="0">
                  <a:pos x="T0" y="T1"/>
                </a:cxn>
                <a:cxn ang="0">
                  <a:pos x="T2" y="T3"/>
                </a:cxn>
                <a:cxn ang="0">
                  <a:pos x="T4" y="T5"/>
                </a:cxn>
                <a:cxn ang="0">
                  <a:pos x="T6" y="T7"/>
                </a:cxn>
                <a:cxn ang="0">
                  <a:pos x="T8" y="T9"/>
                </a:cxn>
              </a:cxnLst>
              <a:rect l="0" t="0" r="r" b="b"/>
              <a:pathLst>
                <a:path w="402" h="448">
                  <a:moveTo>
                    <a:pt x="140" y="0"/>
                  </a:moveTo>
                  <a:cubicBezTo>
                    <a:pt x="0" y="362"/>
                    <a:pt x="0" y="362"/>
                    <a:pt x="0" y="362"/>
                  </a:cubicBezTo>
                  <a:cubicBezTo>
                    <a:pt x="50" y="385"/>
                    <a:pt x="96" y="414"/>
                    <a:pt x="137" y="448"/>
                  </a:cubicBezTo>
                  <a:cubicBezTo>
                    <a:pt x="402" y="164"/>
                    <a:pt x="402" y="164"/>
                    <a:pt x="402" y="164"/>
                  </a:cubicBezTo>
                  <a:cubicBezTo>
                    <a:pt x="324" y="96"/>
                    <a:pt x="236" y="41"/>
                    <a:pt x="1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15"/>
            <p:cNvSpPr>
              <a:spLocks/>
            </p:cNvSpPr>
            <p:nvPr userDrawn="1"/>
          </p:nvSpPr>
          <p:spPr bwMode="auto">
            <a:xfrm>
              <a:off x="5317" y="343"/>
              <a:ext cx="590" cy="851"/>
            </a:xfrm>
            <a:custGeom>
              <a:avLst/>
              <a:gdLst>
                <a:gd name="T0" fmla="*/ 0 w 289"/>
                <a:gd name="T1" fmla="*/ 0 h 416"/>
                <a:gd name="T2" fmla="*/ 0 w 289"/>
                <a:gd name="T3" fmla="*/ 0 h 416"/>
                <a:gd name="T4" fmla="*/ 0 w 289"/>
                <a:gd name="T5" fmla="*/ 387 h 416"/>
                <a:gd name="T6" fmla="*/ 150 w 289"/>
                <a:gd name="T7" fmla="*/ 416 h 416"/>
                <a:gd name="T8" fmla="*/ 289 w 289"/>
                <a:gd name="T9" fmla="*/ 54 h 416"/>
                <a:gd name="T10" fmla="*/ 0 w 289"/>
                <a:gd name="T11" fmla="*/ 0 h 416"/>
              </a:gdLst>
              <a:ahLst/>
              <a:cxnLst>
                <a:cxn ang="0">
                  <a:pos x="T0" y="T1"/>
                </a:cxn>
                <a:cxn ang="0">
                  <a:pos x="T2" y="T3"/>
                </a:cxn>
                <a:cxn ang="0">
                  <a:pos x="T4" y="T5"/>
                </a:cxn>
                <a:cxn ang="0">
                  <a:pos x="T6" y="T7"/>
                </a:cxn>
                <a:cxn ang="0">
                  <a:pos x="T8" y="T9"/>
                </a:cxn>
                <a:cxn ang="0">
                  <a:pos x="T10" y="T11"/>
                </a:cxn>
              </a:cxnLst>
              <a:rect l="0" t="0" r="r" b="b"/>
              <a:pathLst>
                <a:path w="289" h="416">
                  <a:moveTo>
                    <a:pt x="0" y="0"/>
                  </a:moveTo>
                  <a:cubicBezTo>
                    <a:pt x="0" y="0"/>
                    <a:pt x="0" y="0"/>
                    <a:pt x="0" y="0"/>
                  </a:cubicBezTo>
                  <a:cubicBezTo>
                    <a:pt x="0" y="387"/>
                    <a:pt x="0" y="387"/>
                    <a:pt x="0" y="387"/>
                  </a:cubicBezTo>
                  <a:cubicBezTo>
                    <a:pt x="52" y="390"/>
                    <a:pt x="102" y="400"/>
                    <a:pt x="150" y="416"/>
                  </a:cubicBezTo>
                  <a:cubicBezTo>
                    <a:pt x="289" y="54"/>
                    <a:pt x="289" y="54"/>
                    <a:pt x="289" y="54"/>
                  </a:cubicBezTo>
                  <a:cubicBezTo>
                    <a:pt x="198" y="22"/>
                    <a:pt x="101"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0857562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199731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smtClean="0"/>
              <a:t>Skriv overskrift her</a:t>
            </a:r>
          </a:p>
        </p:txBody>
      </p:sp>
      <p:sp>
        <p:nvSpPr>
          <p:cNvPr id="5" name="Pladsholder til indhold 2"/>
          <p:cNvSpPr>
            <a:spLocks noGrp="1"/>
          </p:cNvSpPr>
          <p:nvPr>
            <p:ph idx="1" hasCustomPrompt="1"/>
          </p:nvPr>
        </p:nvSpPr>
        <p:spPr>
          <a:xfrm>
            <a:off x="720187" y="2159502"/>
            <a:ext cx="10082625" cy="4032000"/>
          </a:xfrm>
        </p:spPr>
        <p:txBody>
          <a:bodyPr/>
          <a:lstStyle>
            <a:lvl1pPr marL="457200" indent="-457200">
              <a:buClr>
                <a:schemeClr val="accent3"/>
              </a:buClr>
              <a:buFont typeface="Wingdings" panose="05000000000000000000" pitchFamily="2" charset="2"/>
              <a:buChar char="§"/>
              <a:defRPr/>
            </a:lvl1pPr>
            <a:lvl2pPr marL="1198003" indent="-364058">
              <a:buClr>
                <a:schemeClr val="accent3"/>
              </a:buClr>
              <a:buFont typeface="Wingdings" panose="05000000000000000000" pitchFamily="2" charset="2"/>
              <a:buChar char="§"/>
              <a:defRPr/>
            </a:lvl2pPr>
            <a:lvl3pPr marL="1790655" indent="-241294">
              <a:buClr>
                <a:schemeClr val="accent3"/>
              </a:buClr>
              <a:buFont typeface="Wingdings" panose="05000000000000000000" pitchFamily="2" charset="2"/>
              <a:buChar char="§"/>
              <a:defRPr/>
            </a:lvl3pPr>
            <a:lvl4pPr marL="2523004" indent="-243411">
              <a:buClr>
                <a:schemeClr val="accent3"/>
              </a:buClr>
              <a:buFont typeface="Wingdings" panose="05000000000000000000" pitchFamily="2" charset="2"/>
              <a:buChar char="§"/>
              <a:defRPr/>
            </a:lvl4pPr>
            <a:lvl5pPr marL="3160111" indent="-285750">
              <a:buClr>
                <a:schemeClr val="accent3"/>
              </a:buClr>
              <a:buFont typeface="Wingdings" panose="05000000000000000000" pitchFamily="2" charset="2"/>
              <a:buChar cha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243049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457200" indent="-457200">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rgbClr val="113F49"/>
                </a:solidFill>
              </a:defRPr>
            </a:lvl1pPr>
          </a:lstStyle>
          <a:p>
            <a:pPr lvl="0"/>
            <a:r>
              <a:rPr lang="da-DK" altLang="da-DK" dirty="0" smtClean="0"/>
              <a:t>Skriv overskrift her</a:t>
            </a:r>
          </a:p>
        </p:txBody>
      </p:sp>
    </p:spTree>
    <p:extLst>
      <p:ext uri="{BB962C8B-B14F-4D97-AF65-F5344CB8AC3E}">
        <p14:creationId xmlns:p14="http://schemas.microsoft.com/office/powerpoint/2010/main" val="87469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457200" indent="-457200">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316453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smtClean="0"/>
              <a:t>Skriv overskrift her</a:t>
            </a:r>
          </a:p>
        </p:txBody>
      </p:sp>
      <p:sp>
        <p:nvSpPr>
          <p:cNvPr id="37893" name="Rectangle 5"/>
          <p:cNvSpPr>
            <a:spLocks noGrp="1" noChangeAspect="1" noChangeArrowheads="1"/>
          </p:cNvSpPr>
          <p:nvPr>
            <p:ph type="body" idx="1"/>
          </p:nvPr>
        </p:nvSpPr>
        <p:spPr bwMode="auto">
          <a:xfrm>
            <a:off x="720187" y="2159502"/>
            <a:ext cx="10082625"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smtClean="0"/>
              <a:t>Skriv tekst</a:t>
            </a:r>
          </a:p>
          <a:p>
            <a:pPr lvl="1"/>
            <a:r>
              <a:rPr lang="da-DK" altLang="da-DK" dirty="0" smtClean="0"/>
              <a:t>skriv tekst i </a:t>
            </a:r>
            <a:r>
              <a:rPr lang="da-DK" altLang="da-DK" dirty="0" err="1" smtClean="0"/>
              <a:t>bullit</a:t>
            </a:r>
            <a:r>
              <a:rPr lang="da-DK" altLang="da-DK" dirty="0" smtClean="0"/>
              <a:t>-form</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26" name="Rectangle 7"/>
          <p:cNvSpPr txBox="1">
            <a:spLocks noChangeArrowheads="1"/>
          </p:cNvSpPr>
          <p:nvPr/>
        </p:nvSpPr>
        <p:spPr bwMode="auto">
          <a:xfrm>
            <a:off x="8967502" y="6444000"/>
            <a:ext cx="3099607" cy="308046"/>
          </a:xfrm>
          <a:prstGeom prst="rect">
            <a:avLst/>
          </a:prstGeom>
          <a:noFill/>
          <a:ln>
            <a:noFill/>
          </a:ln>
          <a:effectLst/>
          <a:ex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C9427-3C37-4B67-A51B-8175507267F1}" type="slidenum">
              <a:rPr lang="da-DK" altLang="da-DK" sz="800" b="1" smtClean="0">
                <a:solidFill>
                  <a:schemeClr val="bg2"/>
                </a:solidFill>
              </a:rPr>
              <a:pPr>
                <a:defRPr/>
              </a:pPr>
              <a:t>‹nr.›</a:t>
            </a:fld>
            <a:r>
              <a:rPr lang="da-DK" altLang="da-DK" sz="800" b="1" dirty="0" smtClean="0">
                <a:solidFill>
                  <a:schemeClr val="bg2"/>
                </a:solidFill>
              </a:rPr>
              <a:t>  ▪  www.regionmidtjylland.dk</a:t>
            </a:r>
            <a:endParaRPr lang="da-DK" altLang="da-DK" sz="800" b="1" dirty="0">
              <a:solidFill>
                <a:schemeClr val="bg2"/>
              </a:solidFill>
            </a:endParaRPr>
          </a:p>
        </p:txBody>
      </p:sp>
      <p:pic>
        <p:nvPicPr>
          <p:cNvPr id="2" name="Billede 1"/>
          <p:cNvPicPr preferRelativeResize="0">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236387" y="108001"/>
            <a:ext cx="841687" cy="405577"/>
          </a:xfrm>
          <a:prstGeom prst="rect">
            <a:avLst/>
          </a:prstGeom>
        </p:spPr>
      </p:pic>
    </p:spTree>
    <p:extLst>
      <p:ext uri="{BB962C8B-B14F-4D97-AF65-F5344CB8AC3E}">
        <p14:creationId xmlns:p14="http://schemas.microsoft.com/office/powerpoint/2010/main" val="4160304995"/>
      </p:ext>
    </p:extLst>
  </p:cSld>
  <p:clrMap bg1="lt1" tx1="dk1" bg2="lt2" tx2="dk2" accent1="accent1" accent2="accent2" accent3="accent3" accent4="accent4" accent5="accent5" accent6="accent6" hlink="hlink" folHlink="folHlink"/>
  <p:sldLayoutIdLst>
    <p:sldLayoutId id="2147483836" r:id="rId1"/>
    <p:sldLayoutId id="2147483862" r:id="rId2"/>
    <p:sldLayoutId id="2147483853" r:id="rId3"/>
    <p:sldLayoutId id="2147483852" r:id="rId4"/>
    <p:sldLayoutId id="2147483861" r:id="rId5"/>
    <p:sldLayoutId id="2147483870" r:id="rId6"/>
    <p:sldLayoutId id="2147483837" r:id="rId7"/>
    <p:sldLayoutId id="2147483851" r:id="rId8"/>
    <p:sldLayoutId id="2147483850" r:id="rId9"/>
    <p:sldLayoutId id="2147483868" r:id="rId10"/>
    <p:sldLayoutId id="2147483854" r:id="rId11"/>
    <p:sldLayoutId id="2147483867" r:id="rId12"/>
    <p:sldLayoutId id="2147483842" r:id="rId13"/>
    <p:sldLayoutId id="2147483838" r:id="rId14"/>
    <p:sldLayoutId id="2147483849" r:id="rId15"/>
    <p:sldLayoutId id="2147483869" r:id="rId16"/>
    <p:sldLayoutId id="2147483839" r:id="rId17"/>
    <p:sldLayoutId id="2147483840" r:id="rId18"/>
    <p:sldLayoutId id="2147483844" r:id="rId19"/>
    <p:sldLayoutId id="2147483845" r:id="rId20"/>
    <p:sldLayoutId id="2147483855" r:id="rId21"/>
    <p:sldLayoutId id="2147483857" r:id="rId22"/>
    <p:sldLayoutId id="2147483859" r:id="rId23"/>
    <p:sldLayoutId id="2147483846" r:id="rId24"/>
    <p:sldLayoutId id="2147483856" r:id="rId25"/>
    <p:sldLayoutId id="2147483863" r:id="rId26"/>
    <p:sldLayoutId id="2147483864" r:id="rId27"/>
    <p:sldLayoutId id="2147483865" r:id="rId28"/>
    <p:sldLayoutId id="2147483866" r:id="rId29"/>
  </p:sldLayoutIdLst>
  <p:timing>
    <p:tnLst>
      <p:par>
        <p:cTn id="1" dur="indefinite" restart="never" nodeType="tmRoot"/>
      </p:par>
    </p:tnLst>
  </p:timing>
  <p:txStyles>
    <p:titleStyle>
      <a:lvl1pPr algn="l" rtl="0" eaLnBrk="1" fontAlgn="base" hangingPunct="1">
        <a:lnSpc>
          <a:spcPct val="80000"/>
        </a:lnSpc>
        <a:spcBef>
          <a:spcPct val="0"/>
        </a:spcBef>
        <a:spcAft>
          <a:spcPct val="0"/>
        </a:spcAft>
        <a:defRPr sz="3600"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457200" marR="0" indent="-457200" algn="l" defTabSz="914400"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chemeClr val="accent3"/>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chemeClr val="accent3"/>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chemeClr val="accent3"/>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chemeClr val="accent3"/>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region-midtjylland.23video.com/secret/67743329/15fd7ae7af29d14af89ed27d78c80ca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3.emf"/><Relationship Id="rId5" Type="http://schemas.openxmlformats.org/officeDocument/2006/relationships/image" Target="../media/image14.emf"/><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2.xml"/><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22.png"/><Relationship Id="rId5" Type="http://schemas.openxmlformats.org/officeDocument/2006/relationships/hyperlink" Target="https://www.rm.dk/api/NewESDHBlock/DownloadFile?agendaPath=\\RMAPPS0221.onerm.dk\CMS01-EXT\ESDH%20Data\RM_Internet\dagsordener\regionsraadet%202021\15-12-2021\Aaben_dagsorden&amp;appendixId=324204" TargetMode="External"/><Relationship Id="rId10" Type="http://schemas.openxmlformats.org/officeDocument/2006/relationships/image" Target="../media/image21.png"/><Relationship Id="rId4" Type="http://schemas.openxmlformats.org/officeDocument/2006/relationships/image" Target="../media/image13.emf"/><Relationship Id="rId9"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4.emf"/><Relationship Id="rId5" Type="http://schemas.openxmlformats.org/officeDocument/2006/relationships/image" Target="../media/image39.emf"/><Relationship Id="rId4" Type="http://schemas.openxmlformats.org/officeDocument/2006/relationships/image" Target="../media/image12.emf"/></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hyperlink" Target="https://www.rm.dk/siteassets/regional-udvikling/ru/klima-og-miljo/baredygtighed-og-gron-omstilling/agenda-21/gront-regnskab/gront-regnskab-2018.pdf" TargetMode="Externa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45.emf"/><Relationship Id="rId4" Type="http://schemas.openxmlformats.org/officeDocument/2006/relationships/hyperlink" Target="https://www.rm.dk/api/NewESDHBlock/DownloadFile?agendaPath=\\RMAPPS0221.onerm.dk\CMS01-EXT\ESDH%20Data\RM_Internet\dagsordener\regionsraadet%202021\15-12-2021\Aaben_dagsorden&amp;appendixId=324204"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chart" Target="../charts/chart1.xm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hyperlink" Target="https://www.rm.dk/api/NewESDHBlock/DownloadFile?agendaPath=\\RMAPPS0221.onerm.dk\CMS01-EXT\ESDH%20Data\RM_Internet\dagsordener\regionsraadet%202021\15-12-2021\Aaben_dagsorden&amp;appendixId=324204" TargetMode="External"/><Relationship Id="rId10" Type="http://schemas.openxmlformats.org/officeDocument/2006/relationships/image" Target="../media/image22.png"/><Relationship Id="rId4" Type="http://schemas.openxmlformats.org/officeDocument/2006/relationships/image" Target="../media/image13.emf"/><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3">
            <a:extLst>
              <a:ext uri="{28A0092B-C50C-407E-A947-70E740481C1C}">
                <a14:useLocalDpi xmlns:a14="http://schemas.microsoft.com/office/drawing/2010/main" val="0"/>
              </a:ext>
            </a:extLst>
          </a:blip>
          <a:srcRect l="191" t="12597" r="-191" b="16021"/>
          <a:stretch/>
        </p:blipFill>
        <p:spPr>
          <a:xfrm>
            <a:off x="-5236" y="693490"/>
            <a:ext cx="14167719" cy="5688632"/>
          </a:xfrm>
          <a:prstGeom prst="rect">
            <a:avLst/>
          </a:prstGeom>
        </p:spPr>
      </p:pic>
      <p:sp>
        <p:nvSpPr>
          <p:cNvPr id="14" name="Rektangel 13"/>
          <p:cNvSpPr/>
          <p:nvPr/>
        </p:nvSpPr>
        <p:spPr>
          <a:xfrm>
            <a:off x="-5237" y="2637706"/>
            <a:ext cx="6606879" cy="3168352"/>
          </a:xfrm>
          <a:prstGeom prst="rect">
            <a:avLst/>
          </a:prstGeom>
          <a:solidFill>
            <a:schemeClr val="accent2">
              <a:lumMod val="50000"/>
            </a:schemeClr>
          </a:solid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grpSp>
        <p:nvGrpSpPr>
          <p:cNvPr id="19" name="Gruppe 18"/>
          <p:cNvGrpSpPr/>
          <p:nvPr/>
        </p:nvGrpSpPr>
        <p:grpSpPr>
          <a:xfrm>
            <a:off x="408956" y="3271718"/>
            <a:ext cx="2736303" cy="1814260"/>
            <a:chOff x="408956" y="2695654"/>
            <a:chExt cx="2736303" cy="1814260"/>
          </a:xfrm>
        </p:grpSpPr>
        <p:pic>
          <p:nvPicPr>
            <p:cNvPr id="12" name="Billed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56" y="2695654"/>
              <a:ext cx="1659381" cy="1107108"/>
            </a:xfrm>
            <a:prstGeom prst="rect">
              <a:avLst/>
            </a:prstGeom>
          </p:spPr>
        </p:pic>
        <p:sp>
          <p:nvSpPr>
            <p:cNvPr id="13" name="Pladsholder til tekst 2"/>
            <p:cNvSpPr txBox="1">
              <a:spLocks/>
            </p:cNvSpPr>
            <p:nvPr/>
          </p:nvSpPr>
          <p:spPr bwMode="auto">
            <a:xfrm>
              <a:off x="624978" y="3791464"/>
              <a:ext cx="2520281" cy="71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566875" rtl="0" eaLnBrk="1" fontAlgn="base" latinLnBrk="0" hangingPunct="1">
                <a:lnSpc>
                  <a:spcPct val="100000"/>
                </a:lnSpc>
                <a:spcBef>
                  <a:spcPct val="0"/>
                </a:spcBef>
                <a:spcAft>
                  <a:spcPts val="1000"/>
                </a:spcAft>
                <a:buClr>
                  <a:schemeClr val="accent3"/>
                </a:buClr>
                <a:buSzTx/>
                <a:buFont typeface="Wingdings" panose="05000000000000000000" pitchFamily="2" charset="2"/>
                <a:buNone/>
                <a:tabLst/>
                <a:defRPr sz="2600">
                  <a:solidFill>
                    <a:schemeClr val="bg1"/>
                  </a:solidFill>
                  <a:latin typeface="+mn-lt"/>
                  <a:ea typeface="+mn-ea"/>
                  <a:cs typeface="+mn-cs"/>
                </a:defRPr>
              </a:lvl1pPr>
              <a:lvl2pPr marL="516998" indent="0" algn="l" rtl="0" eaLnBrk="1" fontAlgn="base" hangingPunct="1">
                <a:spcBef>
                  <a:spcPct val="0"/>
                </a:spcBef>
                <a:spcAft>
                  <a:spcPts val="1000"/>
                </a:spcAft>
                <a:buClr>
                  <a:schemeClr val="accent3"/>
                </a:buClr>
                <a:buFont typeface="Wingdings" pitchFamily="2" charset="2"/>
                <a:buNone/>
                <a:defRPr sz="3000">
                  <a:solidFill>
                    <a:schemeClr val="bg1"/>
                  </a:solidFill>
                  <a:latin typeface="+mn-lt"/>
                </a:defRPr>
              </a:lvl2pPr>
              <a:lvl3pPr marL="960516" indent="0" algn="l" rtl="0" eaLnBrk="1" fontAlgn="base" hangingPunct="1">
                <a:spcBef>
                  <a:spcPct val="0"/>
                </a:spcBef>
                <a:spcAft>
                  <a:spcPts val="1000"/>
                </a:spcAft>
                <a:buClr>
                  <a:schemeClr val="accent3"/>
                </a:buClr>
                <a:buFont typeface="Wingdings" pitchFamily="2" charset="2"/>
                <a:buNone/>
                <a:defRPr sz="3000">
                  <a:solidFill>
                    <a:schemeClr val="bg1"/>
                  </a:solidFill>
                  <a:latin typeface="+mn-lt"/>
                </a:defRPr>
              </a:lvl3pPr>
              <a:lvl4pPr marL="1413217" indent="0" algn="l" rtl="0" eaLnBrk="1" fontAlgn="base" hangingPunct="1">
                <a:spcBef>
                  <a:spcPct val="0"/>
                </a:spcBef>
                <a:spcAft>
                  <a:spcPts val="1000"/>
                </a:spcAft>
                <a:buClr>
                  <a:schemeClr val="accent3"/>
                </a:buClr>
                <a:buFont typeface="Wingdings" pitchFamily="2" charset="2"/>
                <a:buNone/>
                <a:defRPr sz="3000">
                  <a:solidFill>
                    <a:schemeClr val="bg1"/>
                  </a:solidFill>
                  <a:latin typeface="+mn-lt"/>
                </a:defRPr>
              </a:lvl4pPr>
              <a:lvl5pPr marL="1781940" indent="0" algn="l" rtl="0" eaLnBrk="1" fontAlgn="base" hangingPunct="1">
                <a:spcBef>
                  <a:spcPct val="0"/>
                </a:spcBef>
                <a:spcAft>
                  <a:spcPts val="1000"/>
                </a:spcAft>
                <a:buClr>
                  <a:schemeClr val="accent3"/>
                </a:buClr>
                <a:buFont typeface="Wingdings" pitchFamily="2" charset="2"/>
                <a:buNone/>
                <a:defRPr sz="3000">
                  <a:solidFill>
                    <a:schemeClr val="bg1"/>
                  </a:solidFill>
                  <a:latin typeface="+mn-lt"/>
                </a:defRPr>
              </a:lvl5pPr>
              <a:lvl6pPr marL="2305501" indent="-145653" algn="l" rtl="0" eaLnBrk="1" fontAlgn="base" hangingPunct="1">
                <a:spcBef>
                  <a:spcPct val="0"/>
                </a:spcBef>
                <a:spcAft>
                  <a:spcPct val="20000"/>
                </a:spcAft>
                <a:buClr>
                  <a:schemeClr val="accent2"/>
                </a:buClr>
                <a:buFont typeface="Wingdings" pitchFamily="2" charset="2"/>
                <a:buChar char="§"/>
                <a:defRPr sz="1179">
                  <a:solidFill>
                    <a:schemeClr val="tx1"/>
                  </a:solidFill>
                  <a:latin typeface="+mn-lt"/>
                </a:defRPr>
              </a:lvl6pPr>
              <a:lvl7pPr marL="2683409" indent="-145653" algn="l" rtl="0" eaLnBrk="1" fontAlgn="base" hangingPunct="1">
                <a:spcBef>
                  <a:spcPct val="0"/>
                </a:spcBef>
                <a:spcAft>
                  <a:spcPct val="20000"/>
                </a:spcAft>
                <a:buClr>
                  <a:schemeClr val="accent2"/>
                </a:buClr>
                <a:buFont typeface="Wingdings" pitchFamily="2" charset="2"/>
                <a:buChar char="§"/>
                <a:defRPr sz="1179">
                  <a:solidFill>
                    <a:schemeClr val="tx1"/>
                  </a:solidFill>
                  <a:latin typeface="+mn-lt"/>
                </a:defRPr>
              </a:lvl7pPr>
              <a:lvl8pPr marL="3061317" indent="-145653" algn="l" rtl="0" eaLnBrk="1" fontAlgn="base" hangingPunct="1">
                <a:spcBef>
                  <a:spcPct val="0"/>
                </a:spcBef>
                <a:spcAft>
                  <a:spcPct val="20000"/>
                </a:spcAft>
                <a:buClr>
                  <a:schemeClr val="accent2"/>
                </a:buClr>
                <a:buFont typeface="Wingdings" pitchFamily="2" charset="2"/>
                <a:buChar char="§"/>
                <a:defRPr sz="1179">
                  <a:solidFill>
                    <a:schemeClr val="tx1"/>
                  </a:solidFill>
                  <a:latin typeface="+mn-lt"/>
                </a:defRPr>
              </a:lvl8pPr>
              <a:lvl9pPr marL="3439224" indent="-145653" algn="l" rtl="0" eaLnBrk="1" fontAlgn="base" hangingPunct="1">
                <a:spcBef>
                  <a:spcPct val="0"/>
                </a:spcBef>
                <a:spcAft>
                  <a:spcPct val="20000"/>
                </a:spcAft>
                <a:buClr>
                  <a:schemeClr val="accent2"/>
                </a:buClr>
                <a:buFont typeface="Wingdings" pitchFamily="2" charset="2"/>
                <a:buChar char="§"/>
                <a:defRPr sz="1179">
                  <a:solidFill>
                    <a:schemeClr val="tx1"/>
                  </a:solidFill>
                  <a:latin typeface="+mn-lt"/>
                </a:defRPr>
              </a:lvl9pPr>
            </a:lstStyle>
            <a:p>
              <a:pPr>
                <a:spcAft>
                  <a:spcPts val="200"/>
                </a:spcAft>
              </a:pPr>
              <a:r>
                <a:rPr lang="da-DK" sz="1000" kern="0" spc="300" dirty="0" smtClean="0">
                  <a:solidFill>
                    <a:schemeClr val="bg2"/>
                  </a:solidFill>
                </a:rPr>
                <a:t>VORES VERDEN</a:t>
              </a:r>
            </a:p>
            <a:p>
              <a:pPr>
                <a:spcAft>
                  <a:spcPts val="200"/>
                </a:spcAft>
              </a:pPr>
              <a:r>
                <a:rPr lang="da-DK" sz="1000" b="1" kern="0" spc="300" dirty="0" smtClean="0">
                  <a:solidFill>
                    <a:schemeClr val="bg2"/>
                  </a:solidFill>
                </a:rPr>
                <a:t>VORES ANSVAR</a:t>
              </a:r>
              <a:endParaRPr lang="da-DK" sz="1000" b="1" kern="0" spc="300" dirty="0">
                <a:solidFill>
                  <a:schemeClr val="bg2"/>
                </a:solidFill>
              </a:endParaRPr>
            </a:p>
          </p:txBody>
        </p:sp>
      </p:grpSp>
      <p:sp>
        <p:nvSpPr>
          <p:cNvPr id="15" name="Titel 6"/>
          <p:cNvSpPr>
            <a:spLocks noGrp="1"/>
          </p:cNvSpPr>
          <p:nvPr>
            <p:ph type="title"/>
          </p:nvPr>
        </p:nvSpPr>
        <p:spPr>
          <a:xfrm>
            <a:off x="2785907" y="3336645"/>
            <a:ext cx="3685395" cy="612000"/>
          </a:xfrm>
        </p:spPr>
        <p:txBody>
          <a:bodyPr/>
          <a:lstStyle/>
          <a:p>
            <a:r>
              <a:rPr lang="da-DK" sz="2400" dirty="0" smtClean="0">
                <a:solidFill>
                  <a:schemeClr val="bg1"/>
                </a:solidFill>
              </a:rPr>
              <a:t>Region Midtjylland</a:t>
            </a:r>
            <a:endParaRPr lang="da-DK" sz="2400" dirty="0">
              <a:solidFill>
                <a:schemeClr val="bg1"/>
              </a:solidFill>
            </a:endParaRPr>
          </a:p>
        </p:txBody>
      </p:sp>
      <p:sp>
        <p:nvSpPr>
          <p:cNvPr id="16" name="Pladsholder til tekst 2"/>
          <p:cNvSpPr txBox="1">
            <a:spLocks/>
          </p:cNvSpPr>
          <p:nvPr/>
        </p:nvSpPr>
        <p:spPr>
          <a:xfrm>
            <a:off x="2785907" y="4043797"/>
            <a:ext cx="6192000" cy="1258205"/>
          </a:xfrm>
          <a:prstGeom prst="rect">
            <a:avLst/>
          </a:prstGeom>
        </p:spPr>
        <p:txBody>
          <a:bodyPr/>
          <a:lstStyle>
            <a:lvl1pPr marL="457200" marR="0" indent="-457200" algn="l" defTabSz="914400"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chemeClr val="accent3"/>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chemeClr val="accent3"/>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chemeClr val="accent3"/>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chemeClr val="accent3"/>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a:lstStyle>
          <a:p>
            <a:pPr marL="0" indent="0">
              <a:buNone/>
            </a:pPr>
            <a:r>
              <a:rPr lang="da-DK" sz="2000" kern="0" dirty="0" smtClean="0">
                <a:solidFill>
                  <a:schemeClr val="bg1"/>
                </a:solidFill>
              </a:rPr>
              <a:t>– på vej mod en </a:t>
            </a:r>
            <a:br>
              <a:rPr lang="da-DK" sz="2000" kern="0" dirty="0" smtClean="0">
                <a:solidFill>
                  <a:schemeClr val="bg1"/>
                </a:solidFill>
              </a:rPr>
            </a:br>
            <a:r>
              <a:rPr lang="da-DK" sz="2000" kern="0" dirty="0" smtClean="0">
                <a:solidFill>
                  <a:schemeClr val="bg1"/>
                </a:solidFill>
              </a:rPr>
              <a:t>bæredygtig fremtid</a:t>
            </a:r>
            <a:endParaRPr lang="da-DK" sz="2000" kern="0" dirty="0">
              <a:solidFill>
                <a:schemeClr val="bg1"/>
              </a:solidFill>
            </a:endParaRPr>
          </a:p>
        </p:txBody>
      </p:sp>
    </p:spTree>
    <p:extLst>
      <p:ext uri="{BB962C8B-B14F-4D97-AF65-F5344CB8AC3E}">
        <p14:creationId xmlns:p14="http://schemas.microsoft.com/office/powerpoint/2010/main" val="4032047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solidFill>
                  <a:schemeClr val="accent2">
                    <a:lumMod val="50000"/>
                  </a:schemeClr>
                </a:solidFill>
              </a:rPr>
              <a:t>En del af noget større </a:t>
            </a:r>
            <a:endParaRPr lang="da-DK" dirty="0"/>
          </a:p>
        </p:txBody>
      </p:sp>
      <p:sp>
        <p:nvSpPr>
          <p:cNvPr id="13" name="Tekstfelt 12">
            <a:extLst>
              <a:ext uri="{FF2B5EF4-FFF2-40B4-BE49-F238E27FC236}">
                <a16:creationId xmlns:a16="http://schemas.microsoft.com/office/drawing/2014/main" id="{80C5C32B-7649-6644-96FF-496E66FBD8C4}"/>
              </a:ext>
            </a:extLst>
          </p:cNvPr>
          <p:cNvSpPr txBox="1"/>
          <p:nvPr/>
        </p:nvSpPr>
        <p:spPr>
          <a:xfrm>
            <a:off x="720187" y="2834196"/>
            <a:ext cx="2592288" cy="646331"/>
          </a:xfrm>
          <a:prstGeom prst="rect">
            <a:avLst/>
          </a:prstGeom>
          <a:noFill/>
        </p:spPr>
        <p:txBody>
          <a:bodyPr wrap="square" rtlCol="0">
            <a:spAutoFit/>
          </a:bodyPr>
          <a:lstStyle/>
          <a:p>
            <a:r>
              <a:rPr lang="da-DK" sz="1200" b="1" dirty="0">
                <a:solidFill>
                  <a:schemeClr val="accent2">
                    <a:lumMod val="50000"/>
                  </a:schemeClr>
                </a:solidFill>
              </a:rPr>
              <a:t>Vores forbrug indgår </a:t>
            </a:r>
          </a:p>
          <a:p>
            <a:r>
              <a:rPr lang="da-DK" sz="1200" b="1" dirty="0">
                <a:solidFill>
                  <a:schemeClr val="accent2">
                    <a:lumMod val="50000"/>
                  </a:schemeClr>
                </a:solidFill>
              </a:rPr>
              <a:t>i en samlet kæde</a:t>
            </a:r>
          </a:p>
          <a:p>
            <a:pPr algn="ctr"/>
            <a:endParaRPr lang="da-DK" sz="1200" b="1" dirty="0">
              <a:solidFill>
                <a:schemeClr val="accent2">
                  <a:lumMod val="50000"/>
                </a:schemeClr>
              </a:solidFill>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193" y="2274352"/>
            <a:ext cx="3891746" cy="3891746"/>
          </a:xfrm>
          <a:prstGeom prst="rect">
            <a:avLst/>
          </a:prstGeom>
        </p:spPr>
      </p:pic>
    </p:spTree>
    <p:extLst>
      <p:ext uri="{BB962C8B-B14F-4D97-AF65-F5344CB8AC3E}">
        <p14:creationId xmlns:p14="http://schemas.microsoft.com/office/powerpoint/2010/main" val="3702147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Vi kan påvirke </a:t>
            </a:r>
            <a:r>
              <a:rPr lang="da-DK" dirty="0" smtClean="0"/>
              <a:t>hele kæden</a:t>
            </a:r>
            <a:endParaRPr lang="da-DK" dirty="0"/>
          </a:p>
        </p:txBody>
      </p:sp>
      <p:grpSp>
        <p:nvGrpSpPr>
          <p:cNvPr id="61" name="Gruppe 60">
            <a:extLst>
              <a:ext uri="{FF2B5EF4-FFF2-40B4-BE49-F238E27FC236}">
                <a16:creationId xmlns:a16="http://schemas.microsoft.com/office/drawing/2014/main" id="{0BA1241C-6250-EB4F-A2F9-48DBC86DA311}"/>
              </a:ext>
            </a:extLst>
          </p:cNvPr>
          <p:cNvGrpSpPr/>
          <p:nvPr/>
        </p:nvGrpSpPr>
        <p:grpSpPr>
          <a:xfrm>
            <a:off x="8837205" y="2902599"/>
            <a:ext cx="2399847" cy="1223412"/>
            <a:chOff x="9263558" y="2356321"/>
            <a:chExt cx="2399847" cy="1223412"/>
          </a:xfrm>
        </p:grpSpPr>
        <p:sp>
          <p:nvSpPr>
            <p:cNvPr id="62" name="Tekstfelt 61">
              <a:extLst>
                <a:ext uri="{FF2B5EF4-FFF2-40B4-BE49-F238E27FC236}">
                  <a16:creationId xmlns:a16="http://schemas.microsoft.com/office/drawing/2014/main" id="{44F2436F-8D0E-2E40-90EA-4C651B88AD9D}"/>
                </a:ext>
              </a:extLst>
            </p:cNvPr>
            <p:cNvSpPr txBox="1"/>
            <p:nvPr/>
          </p:nvSpPr>
          <p:spPr>
            <a:xfrm>
              <a:off x="10223245" y="2356321"/>
              <a:ext cx="1440160" cy="1223412"/>
            </a:xfrm>
            <a:prstGeom prst="rect">
              <a:avLst/>
            </a:prstGeom>
            <a:noFill/>
          </p:spPr>
          <p:txBody>
            <a:bodyPr wrap="square" rtlCol="0">
              <a:spAutoFit/>
            </a:bodyPr>
            <a:lstStyle/>
            <a:p>
              <a:r>
                <a:rPr lang="da-DK" sz="1050" b="1" dirty="0">
                  <a:solidFill>
                    <a:schemeClr val="accent2">
                      <a:lumMod val="50000"/>
                    </a:schemeClr>
                  </a:solidFill>
                </a:rPr>
                <a:t>Reducere</a:t>
              </a:r>
            </a:p>
            <a:p>
              <a:endParaRPr lang="da-DK" sz="1050" dirty="0">
                <a:solidFill>
                  <a:schemeClr val="accent2">
                    <a:lumMod val="50000"/>
                  </a:schemeClr>
                </a:solidFill>
              </a:endParaRPr>
            </a:p>
            <a:p>
              <a:pPr marL="171450" indent="-171450">
                <a:buFont typeface="Arial" panose="020B0604020202020204" pitchFamily="34" charset="0"/>
                <a:buChar char="•"/>
              </a:pPr>
              <a:r>
                <a:rPr lang="da-DK" sz="1050" dirty="0">
                  <a:solidFill>
                    <a:schemeClr val="accent2">
                      <a:lumMod val="50000"/>
                    </a:schemeClr>
                  </a:solidFill>
                </a:rPr>
                <a:t>Genanvende</a:t>
              </a:r>
            </a:p>
            <a:p>
              <a:pPr marL="171450" indent="-171450">
                <a:buFont typeface="Arial" panose="020B0604020202020204" pitchFamily="34" charset="0"/>
                <a:buChar char="•"/>
              </a:pPr>
              <a:r>
                <a:rPr lang="da-DK" sz="1050" dirty="0">
                  <a:solidFill>
                    <a:schemeClr val="accent2">
                      <a:lumMod val="50000"/>
                    </a:schemeClr>
                  </a:solidFill>
                </a:rPr>
                <a:t>Genbruge</a:t>
              </a:r>
            </a:p>
            <a:p>
              <a:endParaRPr lang="da-DK" sz="1050" dirty="0">
                <a:solidFill>
                  <a:schemeClr val="accent2">
                    <a:lumMod val="50000"/>
                  </a:schemeClr>
                </a:solidFill>
              </a:endParaRPr>
            </a:p>
            <a:p>
              <a:pPr marL="171450" indent="-171450">
                <a:buFont typeface="Arial" panose="020B0604020202020204" pitchFamily="34" charset="0"/>
                <a:buChar char="•"/>
              </a:pPr>
              <a:r>
                <a:rPr lang="da-DK" sz="1050" dirty="0">
                  <a:solidFill>
                    <a:schemeClr val="accent2">
                      <a:lumMod val="50000"/>
                    </a:schemeClr>
                  </a:solidFill>
                </a:rPr>
                <a:t>Miljøfokus i materialevalg</a:t>
              </a:r>
            </a:p>
          </p:txBody>
        </p:sp>
        <p:cxnSp>
          <p:nvCxnSpPr>
            <p:cNvPr id="63" name="Lige forbindelse 62">
              <a:extLst>
                <a:ext uri="{FF2B5EF4-FFF2-40B4-BE49-F238E27FC236}">
                  <a16:creationId xmlns:a16="http://schemas.microsoft.com/office/drawing/2014/main" id="{3DF47F45-F011-8F41-A47B-D16AC2663272}"/>
                </a:ext>
              </a:extLst>
            </p:cNvPr>
            <p:cNvCxnSpPr/>
            <p:nvPr/>
          </p:nvCxnSpPr>
          <p:spPr bwMode="auto">
            <a:xfrm>
              <a:off x="9263558" y="2458056"/>
              <a:ext cx="864096" cy="0"/>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4" name="Gruppe 63">
            <a:extLst>
              <a:ext uri="{FF2B5EF4-FFF2-40B4-BE49-F238E27FC236}">
                <a16:creationId xmlns:a16="http://schemas.microsoft.com/office/drawing/2014/main" id="{0681EFD1-5F45-064C-ADC9-1144A913F89B}"/>
              </a:ext>
            </a:extLst>
          </p:cNvPr>
          <p:cNvGrpSpPr/>
          <p:nvPr/>
        </p:nvGrpSpPr>
        <p:grpSpPr>
          <a:xfrm>
            <a:off x="9197245" y="4721276"/>
            <a:ext cx="2372950" cy="946413"/>
            <a:chOff x="9623598" y="4174998"/>
            <a:chExt cx="2372950" cy="946413"/>
          </a:xfrm>
        </p:grpSpPr>
        <p:sp>
          <p:nvSpPr>
            <p:cNvPr id="65" name="Tekstfelt 64">
              <a:extLst>
                <a:ext uri="{FF2B5EF4-FFF2-40B4-BE49-F238E27FC236}">
                  <a16:creationId xmlns:a16="http://schemas.microsoft.com/office/drawing/2014/main" id="{1B8CD256-8AAD-F648-9EAA-4CF920054F59}"/>
                </a:ext>
              </a:extLst>
            </p:cNvPr>
            <p:cNvSpPr txBox="1"/>
            <p:nvPr/>
          </p:nvSpPr>
          <p:spPr>
            <a:xfrm>
              <a:off x="10209630" y="4174998"/>
              <a:ext cx="1786918" cy="946413"/>
            </a:xfrm>
            <a:prstGeom prst="rect">
              <a:avLst/>
            </a:prstGeom>
            <a:noFill/>
          </p:spPr>
          <p:txBody>
            <a:bodyPr wrap="square" rtlCol="0">
              <a:spAutoFit/>
            </a:bodyPr>
            <a:lstStyle/>
            <a:p>
              <a:r>
                <a:rPr lang="da-DK" sz="1100" b="1" dirty="0">
                  <a:solidFill>
                    <a:schemeClr val="accent2">
                      <a:lumMod val="50000"/>
                    </a:schemeClr>
                  </a:solidFill>
                </a:rPr>
                <a:t>Reducere</a:t>
              </a:r>
            </a:p>
            <a:p>
              <a:endParaRPr lang="da-DK" sz="800" dirty="0">
                <a:solidFill>
                  <a:schemeClr val="accent2">
                    <a:lumMod val="50000"/>
                  </a:schemeClr>
                </a:solidFill>
              </a:endParaRPr>
            </a:p>
            <a:p>
              <a:pPr marL="171450" indent="-171450">
                <a:buFont typeface="Arial" panose="020B0604020202020204" pitchFamily="34" charset="0"/>
                <a:buChar char="•"/>
              </a:pPr>
              <a:r>
                <a:rPr lang="da-DK" sz="1050" dirty="0">
                  <a:solidFill>
                    <a:schemeClr val="accent2">
                      <a:lumMod val="50000"/>
                    </a:schemeClr>
                  </a:solidFill>
                </a:rPr>
                <a:t>Genanvende</a:t>
              </a:r>
            </a:p>
            <a:p>
              <a:pPr marL="171450" indent="-171450">
                <a:buFont typeface="Arial" panose="020B0604020202020204" pitchFamily="34" charset="0"/>
                <a:buChar char="•"/>
              </a:pPr>
              <a:r>
                <a:rPr lang="da-DK" sz="1050" dirty="0">
                  <a:solidFill>
                    <a:schemeClr val="accent2">
                      <a:lumMod val="50000"/>
                    </a:schemeClr>
                  </a:solidFill>
                </a:rPr>
                <a:t>Genbruge</a:t>
              </a:r>
            </a:p>
            <a:p>
              <a:endParaRPr lang="da-DK" sz="500" dirty="0">
                <a:solidFill>
                  <a:schemeClr val="accent2">
                    <a:lumMod val="50000"/>
                  </a:schemeClr>
                </a:solidFill>
              </a:endParaRPr>
            </a:p>
            <a:p>
              <a:pPr marL="171450" indent="-171450">
                <a:buFont typeface="Arial" panose="020B0604020202020204" pitchFamily="34" charset="0"/>
                <a:buChar char="•"/>
              </a:pPr>
              <a:r>
                <a:rPr lang="da-DK" sz="1050" dirty="0">
                  <a:solidFill>
                    <a:schemeClr val="accent2">
                      <a:lumMod val="50000"/>
                    </a:schemeClr>
                  </a:solidFill>
                </a:rPr>
                <a:t>Leverandørvalg</a:t>
              </a:r>
            </a:p>
          </p:txBody>
        </p:sp>
        <p:cxnSp>
          <p:nvCxnSpPr>
            <p:cNvPr id="66" name="Lige forbindelse 65">
              <a:extLst>
                <a:ext uri="{FF2B5EF4-FFF2-40B4-BE49-F238E27FC236}">
                  <a16:creationId xmlns:a16="http://schemas.microsoft.com/office/drawing/2014/main" id="{BD687F4B-BFF4-E24A-98E5-98AAA40E69CD}"/>
                </a:ext>
              </a:extLst>
            </p:cNvPr>
            <p:cNvCxnSpPr/>
            <p:nvPr/>
          </p:nvCxnSpPr>
          <p:spPr bwMode="auto">
            <a:xfrm>
              <a:off x="9623598" y="4330264"/>
              <a:ext cx="504056" cy="0"/>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7" name="Gruppe 66">
            <a:extLst>
              <a:ext uri="{FF2B5EF4-FFF2-40B4-BE49-F238E27FC236}">
                <a16:creationId xmlns:a16="http://schemas.microsoft.com/office/drawing/2014/main" id="{9EBF3878-0BC3-3E47-AAA9-26476112179F}"/>
              </a:ext>
            </a:extLst>
          </p:cNvPr>
          <p:cNvGrpSpPr/>
          <p:nvPr/>
        </p:nvGrpSpPr>
        <p:grpSpPr>
          <a:xfrm>
            <a:off x="7325037" y="5823768"/>
            <a:ext cx="2276331" cy="707886"/>
            <a:chOff x="7751390" y="5277490"/>
            <a:chExt cx="2276331" cy="707886"/>
          </a:xfrm>
        </p:grpSpPr>
        <p:sp>
          <p:nvSpPr>
            <p:cNvPr id="68" name="Tekstfelt 67">
              <a:extLst>
                <a:ext uri="{FF2B5EF4-FFF2-40B4-BE49-F238E27FC236}">
                  <a16:creationId xmlns:a16="http://schemas.microsoft.com/office/drawing/2014/main" id="{6590C6BB-5492-FA48-8895-8270CF249FE1}"/>
                </a:ext>
              </a:extLst>
            </p:cNvPr>
            <p:cNvSpPr txBox="1"/>
            <p:nvPr/>
          </p:nvSpPr>
          <p:spPr>
            <a:xfrm>
              <a:off x="8427387" y="5277490"/>
              <a:ext cx="1600334" cy="707886"/>
            </a:xfrm>
            <a:prstGeom prst="rect">
              <a:avLst/>
            </a:prstGeom>
            <a:noFill/>
          </p:spPr>
          <p:txBody>
            <a:bodyPr wrap="square" rtlCol="0">
              <a:spAutoFit/>
            </a:bodyPr>
            <a:lstStyle/>
            <a:p>
              <a:r>
                <a:rPr lang="da-DK" sz="1100" b="1" dirty="0">
                  <a:solidFill>
                    <a:srgbClr val="003E48"/>
                  </a:solidFill>
                </a:rPr>
                <a:t>Reducere</a:t>
              </a:r>
              <a:endParaRPr lang="da-DK" sz="1100" dirty="0">
                <a:solidFill>
                  <a:srgbClr val="003E48"/>
                </a:solidFill>
              </a:endParaRPr>
            </a:p>
            <a:p>
              <a:endParaRPr lang="da-DK" sz="800" dirty="0">
                <a:solidFill>
                  <a:srgbClr val="003E48"/>
                </a:solidFill>
              </a:endParaRPr>
            </a:p>
            <a:p>
              <a:pPr marL="171450" indent="-171450">
                <a:buFont typeface="Arial" panose="020B0604020202020204" pitchFamily="34" charset="0"/>
                <a:buChar char="•"/>
              </a:pPr>
              <a:r>
                <a:rPr lang="da-DK" sz="1050" dirty="0" smtClean="0">
                  <a:solidFill>
                    <a:srgbClr val="003E48"/>
                  </a:solidFill>
                </a:rPr>
                <a:t>Optimere</a:t>
              </a:r>
              <a:endParaRPr lang="da-DK" sz="700" dirty="0">
                <a:solidFill>
                  <a:srgbClr val="003E48"/>
                </a:solidFill>
              </a:endParaRPr>
            </a:p>
            <a:p>
              <a:pPr marL="171450" indent="-171450">
                <a:buFont typeface="Arial" panose="020B0604020202020204" pitchFamily="34" charset="0"/>
                <a:buChar char="•"/>
              </a:pPr>
              <a:r>
                <a:rPr lang="da-DK" sz="1050" dirty="0">
                  <a:solidFill>
                    <a:srgbClr val="003E48"/>
                  </a:solidFill>
                </a:rPr>
                <a:t>Drivmidler</a:t>
              </a:r>
            </a:p>
          </p:txBody>
        </p:sp>
        <p:cxnSp>
          <p:nvCxnSpPr>
            <p:cNvPr id="69" name="Vinklet forbindelse 68">
              <a:extLst>
                <a:ext uri="{FF2B5EF4-FFF2-40B4-BE49-F238E27FC236}">
                  <a16:creationId xmlns:a16="http://schemas.microsoft.com/office/drawing/2014/main" id="{EAB7C55C-7316-E145-B351-A2F24BE12C2E}"/>
                </a:ext>
              </a:extLst>
            </p:cNvPr>
            <p:cNvCxnSpPr/>
            <p:nvPr/>
          </p:nvCxnSpPr>
          <p:spPr bwMode="auto">
            <a:xfrm>
              <a:off x="7751390" y="5589769"/>
              <a:ext cx="386920" cy="180655"/>
            </a:xfrm>
            <a:prstGeom prst="bentConnector3">
              <a:avLst>
                <a:gd name="adj1" fmla="val 1193"/>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 name="Gruppe 69">
            <a:extLst>
              <a:ext uri="{FF2B5EF4-FFF2-40B4-BE49-F238E27FC236}">
                <a16:creationId xmlns:a16="http://schemas.microsoft.com/office/drawing/2014/main" id="{7A9ED6FB-F383-5F48-BA93-D73404A58ACB}"/>
              </a:ext>
            </a:extLst>
          </p:cNvPr>
          <p:cNvGrpSpPr/>
          <p:nvPr/>
        </p:nvGrpSpPr>
        <p:grpSpPr>
          <a:xfrm>
            <a:off x="3705174" y="4721276"/>
            <a:ext cx="1814420" cy="553998"/>
            <a:chOff x="4131527" y="4174998"/>
            <a:chExt cx="1814420" cy="553998"/>
          </a:xfrm>
        </p:grpSpPr>
        <p:sp>
          <p:nvSpPr>
            <p:cNvPr id="71" name="Tekstfelt 70">
              <a:extLst>
                <a:ext uri="{FF2B5EF4-FFF2-40B4-BE49-F238E27FC236}">
                  <a16:creationId xmlns:a16="http://schemas.microsoft.com/office/drawing/2014/main" id="{367111EB-BF41-0F4C-A7DF-16C5B473A0FB}"/>
                </a:ext>
              </a:extLst>
            </p:cNvPr>
            <p:cNvSpPr txBox="1"/>
            <p:nvPr/>
          </p:nvSpPr>
          <p:spPr>
            <a:xfrm>
              <a:off x="4131527" y="4174998"/>
              <a:ext cx="1786918" cy="553998"/>
            </a:xfrm>
            <a:prstGeom prst="rect">
              <a:avLst/>
            </a:prstGeom>
            <a:noFill/>
          </p:spPr>
          <p:txBody>
            <a:bodyPr wrap="square" rtlCol="0">
              <a:spAutoFit/>
            </a:bodyPr>
            <a:lstStyle/>
            <a:p>
              <a:r>
                <a:rPr lang="da-DK" sz="1100" b="1" dirty="0">
                  <a:solidFill>
                    <a:schemeClr val="accent2">
                      <a:lumMod val="50000"/>
                    </a:schemeClr>
                  </a:solidFill>
                </a:rPr>
                <a:t>Reducere</a:t>
              </a:r>
            </a:p>
            <a:p>
              <a:endParaRPr lang="da-DK" sz="800" dirty="0">
                <a:solidFill>
                  <a:schemeClr val="accent2">
                    <a:lumMod val="50000"/>
                  </a:schemeClr>
                </a:solidFill>
              </a:endParaRPr>
            </a:p>
            <a:p>
              <a:pPr marL="171450" indent="-171450">
                <a:buFont typeface="Arial" panose="020B0604020202020204" pitchFamily="34" charset="0"/>
                <a:buChar char="•"/>
              </a:pPr>
              <a:r>
                <a:rPr lang="da-DK" sz="1050" dirty="0">
                  <a:solidFill>
                    <a:schemeClr val="accent2">
                      <a:lumMod val="50000"/>
                    </a:schemeClr>
                  </a:solidFill>
                </a:rPr>
                <a:t>Gentænke</a:t>
              </a:r>
            </a:p>
          </p:txBody>
        </p:sp>
        <p:cxnSp>
          <p:nvCxnSpPr>
            <p:cNvPr id="72" name="Lige forbindelse 71">
              <a:extLst>
                <a:ext uri="{FF2B5EF4-FFF2-40B4-BE49-F238E27FC236}">
                  <a16:creationId xmlns:a16="http://schemas.microsoft.com/office/drawing/2014/main" id="{3160CDF0-DBAA-6043-84FA-75D02F5A1182}"/>
                </a:ext>
              </a:extLst>
            </p:cNvPr>
            <p:cNvCxnSpPr/>
            <p:nvPr/>
          </p:nvCxnSpPr>
          <p:spPr bwMode="auto">
            <a:xfrm>
              <a:off x="5441891" y="4330264"/>
              <a:ext cx="504056" cy="0"/>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3" name="Gruppe 72">
            <a:extLst>
              <a:ext uri="{FF2B5EF4-FFF2-40B4-BE49-F238E27FC236}">
                <a16:creationId xmlns:a16="http://schemas.microsoft.com/office/drawing/2014/main" id="{D0937DB7-3611-D446-B87A-3F9350739D19}"/>
              </a:ext>
            </a:extLst>
          </p:cNvPr>
          <p:cNvGrpSpPr/>
          <p:nvPr/>
        </p:nvGrpSpPr>
        <p:grpSpPr>
          <a:xfrm>
            <a:off x="3665841" y="2860228"/>
            <a:ext cx="2189239" cy="1223412"/>
            <a:chOff x="4092194" y="2313950"/>
            <a:chExt cx="2189239" cy="1223412"/>
          </a:xfrm>
        </p:grpSpPr>
        <p:sp>
          <p:nvSpPr>
            <p:cNvPr id="74" name="Tekstfelt 73">
              <a:extLst>
                <a:ext uri="{FF2B5EF4-FFF2-40B4-BE49-F238E27FC236}">
                  <a16:creationId xmlns:a16="http://schemas.microsoft.com/office/drawing/2014/main" id="{23928CCD-BD66-FF46-9D08-DB6209D1B99A}"/>
                </a:ext>
              </a:extLst>
            </p:cNvPr>
            <p:cNvSpPr txBox="1"/>
            <p:nvPr/>
          </p:nvSpPr>
          <p:spPr>
            <a:xfrm>
              <a:off x="4092194" y="2313950"/>
              <a:ext cx="1769993" cy="1223412"/>
            </a:xfrm>
            <a:prstGeom prst="rect">
              <a:avLst/>
            </a:prstGeom>
            <a:noFill/>
          </p:spPr>
          <p:txBody>
            <a:bodyPr wrap="square" rtlCol="0">
              <a:spAutoFit/>
            </a:bodyPr>
            <a:lstStyle/>
            <a:p>
              <a:r>
                <a:rPr lang="da-DK" sz="1050" b="1" dirty="0">
                  <a:solidFill>
                    <a:schemeClr val="accent2">
                      <a:lumMod val="50000"/>
                    </a:schemeClr>
                  </a:solidFill>
                </a:rPr>
                <a:t>Reducere</a:t>
              </a:r>
            </a:p>
            <a:p>
              <a:endParaRPr lang="da-DK" sz="1050" dirty="0">
                <a:solidFill>
                  <a:schemeClr val="accent2">
                    <a:lumMod val="50000"/>
                  </a:schemeClr>
                </a:solidFill>
              </a:endParaRPr>
            </a:p>
            <a:p>
              <a:pPr marL="171450" indent="-171450">
                <a:buFont typeface="Arial" panose="020B0604020202020204" pitchFamily="34" charset="0"/>
                <a:buChar char="•"/>
              </a:pPr>
              <a:r>
                <a:rPr lang="da-DK" sz="1050" dirty="0">
                  <a:solidFill>
                    <a:schemeClr val="accent2">
                      <a:lumMod val="50000"/>
                    </a:schemeClr>
                  </a:solidFill>
                </a:rPr>
                <a:t>Gentænke</a:t>
              </a:r>
            </a:p>
            <a:p>
              <a:endParaRPr lang="da-DK" sz="1050" dirty="0">
                <a:solidFill>
                  <a:schemeClr val="accent2">
                    <a:lumMod val="50000"/>
                  </a:schemeClr>
                </a:solidFill>
              </a:endParaRPr>
            </a:p>
            <a:p>
              <a:pPr marL="171450" indent="-171450">
                <a:buFont typeface="Arial" panose="020B0604020202020204" pitchFamily="34" charset="0"/>
                <a:buChar char="•"/>
              </a:pPr>
              <a:r>
                <a:rPr lang="da-DK" sz="1050" dirty="0">
                  <a:solidFill>
                    <a:schemeClr val="accent2">
                      <a:lumMod val="50000"/>
                    </a:schemeClr>
                  </a:solidFill>
                </a:rPr>
                <a:t>Sortere</a:t>
              </a:r>
            </a:p>
            <a:p>
              <a:pPr marL="171450" indent="-171450">
                <a:buFont typeface="Arial" panose="020B0604020202020204" pitchFamily="34" charset="0"/>
                <a:buChar char="•"/>
              </a:pPr>
              <a:r>
                <a:rPr lang="da-DK" sz="1050" dirty="0">
                  <a:solidFill>
                    <a:schemeClr val="accent2">
                      <a:lumMod val="50000"/>
                    </a:schemeClr>
                  </a:solidFill>
                </a:rPr>
                <a:t>Genanvende</a:t>
              </a:r>
            </a:p>
            <a:p>
              <a:pPr marL="171450" indent="-171450">
                <a:buFont typeface="Arial" panose="020B0604020202020204" pitchFamily="34" charset="0"/>
                <a:buChar char="•"/>
              </a:pPr>
              <a:r>
                <a:rPr lang="da-DK" sz="1050" dirty="0">
                  <a:solidFill>
                    <a:schemeClr val="accent2">
                      <a:lumMod val="50000"/>
                    </a:schemeClr>
                  </a:solidFill>
                </a:rPr>
                <a:t>Genbruge/reparere</a:t>
              </a:r>
            </a:p>
          </p:txBody>
        </p:sp>
        <p:cxnSp>
          <p:nvCxnSpPr>
            <p:cNvPr id="75" name="Lige forbindelse 74">
              <a:extLst>
                <a:ext uri="{FF2B5EF4-FFF2-40B4-BE49-F238E27FC236}">
                  <a16:creationId xmlns:a16="http://schemas.microsoft.com/office/drawing/2014/main" id="{1EC1A29C-A59B-FE45-95DE-C9B14BF10359}"/>
                </a:ext>
              </a:extLst>
            </p:cNvPr>
            <p:cNvCxnSpPr/>
            <p:nvPr/>
          </p:nvCxnSpPr>
          <p:spPr bwMode="auto">
            <a:xfrm>
              <a:off x="5231110" y="2458056"/>
              <a:ext cx="1050323" cy="0"/>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6" name="Billed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193" y="2274352"/>
            <a:ext cx="3891746" cy="3891746"/>
          </a:xfrm>
          <a:prstGeom prst="rect">
            <a:avLst/>
          </a:prstGeom>
        </p:spPr>
      </p:pic>
    </p:spTree>
    <p:extLst>
      <p:ext uri="{BB962C8B-B14F-4D97-AF65-F5344CB8AC3E}">
        <p14:creationId xmlns:p14="http://schemas.microsoft.com/office/powerpoint/2010/main" val="249778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Bevidst forbrug</a:t>
            </a: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307" y="2781722"/>
            <a:ext cx="3960384" cy="5128136"/>
          </a:xfrm>
          <a:prstGeom prst="rect">
            <a:avLst/>
          </a:prstGeom>
        </p:spPr>
      </p:pic>
    </p:spTree>
    <p:extLst>
      <p:ext uri="{BB962C8B-B14F-4D97-AF65-F5344CB8AC3E}">
        <p14:creationId xmlns:p14="http://schemas.microsoft.com/office/powerpoint/2010/main" val="3932237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Cirkulær økonomi</a:t>
            </a:r>
            <a:endParaRPr lang="da-DK" dirty="0"/>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5059" y="2259587"/>
            <a:ext cx="4008104" cy="4009673"/>
          </a:xfrm>
          <a:prstGeom prst="rect">
            <a:avLst/>
          </a:prstGeom>
        </p:spPr>
      </p:pic>
      <p:sp>
        <p:nvSpPr>
          <p:cNvPr id="5" name="Tekstfelt 4">
            <a:extLst>
              <a:ext uri="{FF2B5EF4-FFF2-40B4-BE49-F238E27FC236}">
                <a16:creationId xmlns:a16="http://schemas.microsoft.com/office/drawing/2014/main" id="{E0ED8C17-A357-6E43-BD79-5C54A25505C1}"/>
              </a:ext>
            </a:extLst>
          </p:cNvPr>
          <p:cNvSpPr txBox="1"/>
          <p:nvPr/>
        </p:nvSpPr>
        <p:spPr>
          <a:xfrm>
            <a:off x="6529635" y="4723037"/>
            <a:ext cx="5037786" cy="584775"/>
          </a:xfrm>
          <a:prstGeom prst="rect">
            <a:avLst/>
          </a:prstGeom>
          <a:noFill/>
        </p:spPr>
        <p:txBody>
          <a:bodyPr wrap="square" rtlCol="0">
            <a:spAutoFit/>
          </a:bodyPr>
          <a:lstStyle/>
          <a:p>
            <a:r>
              <a:rPr lang="da-DK" sz="3200" dirty="0">
                <a:solidFill>
                  <a:schemeClr val="bg1"/>
                </a:solidFill>
              </a:rPr>
              <a:t>Genanvende</a:t>
            </a:r>
          </a:p>
        </p:txBody>
      </p:sp>
      <p:sp>
        <p:nvSpPr>
          <p:cNvPr id="8" name="Tekstfelt 7">
            <a:extLst>
              <a:ext uri="{FF2B5EF4-FFF2-40B4-BE49-F238E27FC236}">
                <a16:creationId xmlns:a16="http://schemas.microsoft.com/office/drawing/2014/main" id="{B9D8DD30-5A52-4046-B048-DA5EDEE528C2}"/>
              </a:ext>
            </a:extLst>
          </p:cNvPr>
          <p:cNvSpPr txBox="1"/>
          <p:nvPr/>
        </p:nvSpPr>
        <p:spPr>
          <a:xfrm>
            <a:off x="7262057" y="3097400"/>
            <a:ext cx="5037786" cy="584775"/>
          </a:xfrm>
          <a:prstGeom prst="rect">
            <a:avLst/>
          </a:prstGeom>
          <a:noFill/>
        </p:spPr>
        <p:txBody>
          <a:bodyPr wrap="square" rtlCol="0">
            <a:spAutoFit/>
          </a:bodyPr>
          <a:lstStyle/>
          <a:p>
            <a:r>
              <a:rPr lang="da-DK" sz="3200" b="1" dirty="0" err="1">
                <a:solidFill>
                  <a:schemeClr val="bg1"/>
                </a:solidFill>
              </a:rPr>
              <a:t>Re</a:t>
            </a:r>
            <a:r>
              <a:rPr lang="da-DK" sz="3200" dirty="0" err="1">
                <a:solidFill>
                  <a:schemeClr val="bg1"/>
                </a:solidFill>
              </a:rPr>
              <a:t>duce</a:t>
            </a:r>
            <a:endParaRPr lang="da-DK" sz="3200" dirty="0">
              <a:solidFill>
                <a:schemeClr val="bg1"/>
              </a:solidFill>
            </a:endParaRPr>
          </a:p>
        </p:txBody>
      </p:sp>
      <p:sp>
        <p:nvSpPr>
          <p:cNvPr id="9" name="Tekstfelt 8">
            <a:extLst>
              <a:ext uri="{FF2B5EF4-FFF2-40B4-BE49-F238E27FC236}">
                <a16:creationId xmlns:a16="http://schemas.microsoft.com/office/drawing/2014/main" id="{4C5189B1-9F86-5046-A7A9-FF7EE504DAB4}"/>
              </a:ext>
            </a:extLst>
          </p:cNvPr>
          <p:cNvSpPr txBox="1"/>
          <p:nvPr/>
        </p:nvSpPr>
        <p:spPr>
          <a:xfrm>
            <a:off x="7311211" y="4138262"/>
            <a:ext cx="5037786" cy="584775"/>
          </a:xfrm>
          <a:prstGeom prst="rect">
            <a:avLst/>
          </a:prstGeom>
          <a:noFill/>
        </p:spPr>
        <p:txBody>
          <a:bodyPr wrap="square" rtlCol="0">
            <a:spAutoFit/>
          </a:bodyPr>
          <a:lstStyle/>
          <a:p>
            <a:r>
              <a:rPr lang="da-DK" sz="3200" b="1" dirty="0" err="1">
                <a:solidFill>
                  <a:schemeClr val="bg1"/>
                </a:solidFill>
              </a:rPr>
              <a:t>Re</a:t>
            </a:r>
            <a:r>
              <a:rPr lang="da-DK" sz="3200" dirty="0" err="1">
                <a:solidFill>
                  <a:schemeClr val="bg1"/>
                </a:solidFill>
              </a:rPr>
              <a:t>use</a:t>
            </a:r>
            <a:endParaRPr lang="da-DK" sz="3200" dirty="0">
              <a:solidFill>
                <a:schemeClr val="bg1"/>
              </a:solidFill>
            </a:endParaRPr>
          </a:p>
        </p:txBody>
      </p:sp>
      <p:sp>
        <p:nvSpPr>
          <p:cNvPr id="10" name="Tekstfelt 9">
            <a:extLst>
              <a:ext uri="{FF2B5EF4-FFF2-40B4-BE49-F238E27FC236}">
                <a16:creationId xmlns:a16="http://schemas.microsoft.com/office/drawing/2014/main" id="{7B33036D-9F29-984E-8305-797B90D9E84B}"/>
              </a:ext>
            </a:extLst>
          </p:cNvPr>
          <p:cNvSpPr txBox="1"/>
          <p:nvPr/>
        </p:nvSpPr>
        <p:spPr>
          <a:xfrm>
            <a:off x="7311211" y="5149275"/>
            <a:ext cx="2469739" cy="584775"/>
          </a:xfrm>
          <a:prstGeom prst="rect">
            <a:avLst/>
          </a:prstGeom>
          <a:noFill/>
        </p:spPr>
        <p:txBody>
          <a:bodyPr wrap="square" rtlCol="0">
            <a:spAutoFit/>
          </a:bodyPr>
          <a:lstStyle/>
          <a:p>
            <a:r>
              <a:rPr lang="da-DK" sz="3200" b="1" dirty="0" err="1">
                <a:solidFill>
                  <a:schemeClr val="bg1"/>
                </a:solidFill>
              </a:rPr>
              <a:t>Re</a:t>
            </a:r>
            <a:r>
              <a:rPr lang="da-DK" sz="3200" dirty="0" err="1">
                <a:solidFill>
                  <a:schemeClr val="bg1"/>
                </a:solidFill>
              </a:rPr>
              <a:t>cycle</a:t>
            </a:r>
            <a:endParaRPr lang="da-DK" sz="3200" dirty="0">
              <a:solidFill>
                <a:schemeClr val="bg1"/>
              </a:solidFill>
            </a:endParaRPr>
          </a:p>
        </p:txBody>
      </p:sp>
      <p:sp>
        <p:nvSpPr>
          <p:cNvPr id="11" name="Tekstfelt 10">
            <a:extLst>
              <a:ext uri="{FF2B5EF4-FFF2-40B4-BE49-F238E27FC236}">
                <a16:creationId xmlns:a16="http://schemas.microsoft.com/office/drawing/2014/main" id="{4FE3C2E9-9C28-234E-914D-6C283BFB8643}"/>
              </a:ext>
            </a:extLst>
          </p:cNvPr>
          <p:cNvSpPr txBox="1"/>
          <p:nvPr/>
        </p:nvSpPr>
        <p:spPr>
          <a:xfrm>
            <a:off x="6529635" y="2596527"/>
            <a:ext cx="5037786" cy="584775"/>
          </a:xfrm>
          <a:prstGeom prst="rect">
            <a:avLst/>
          </a:prstGeom>
          <a:noFill/>
        </p:spPr>
        <p:txBody>
          <a:bodyPr wrap="square" rtlCol="0">
            <a:spAutoFit/>
          </a:bodyPr>
          <a:lstStyle/>
          <a:p>
            <a:r>
              <a:rPr lang="da-DK" sz="3200" dirty="0">
                <a:solidFill>
                  <a:schemeClr val="bg1"/>
                </a:solidFill>
              </a:rPr>
              <a:t>Reducere</a:t>
            </a:r>
          </a:p>
        </p:txBody>
      </p:sp>
      <p:sp>
        <p:nvSpPr>
          <p:cNvPr id="12" name="Tekstfelt 11">
            <a:extLst>
              <a:ext uri="{FF2B5EF4-FFF2-40B4-BE49-F238E27FC236}">
                <a16:creationId xmlns:a16="http://schemas.microsoft.com/office/drawing/2014/main" id="{A4B75BB9-1561-3644-8603-F36CE51DB5A6}"/>
              </a:ext>
            </a:extLst>
          </p:cNvPr>
          <p:cNvSpPr txBox="1"/>
          <p:nvPr/>
        </p:nvSpPr>
        <p:spPr>
          <a:xfrm>
            <a:off x="6529635" y="3719911"/>
            <a:ext cx="5037786" cy="584775"/>
          </a:xfrm>
          <a:prstGeom prst="rect">
            <a:avLst/>
          </a:prstGeom>
          <a:noFill/>
        </p:spPr>
        <p:txBody>
          <a:bodyPr wrap="square" rtlCol="0">
            <a:spAutoFit/>
          </a:bodyPr>
          <a:lstStyle/>
          <a:p>
            <a:r>
              <a:rPr lang="da-DK" sz="3200" dirty="0">
                <a:solidFill>
                  <a:schemeClr val="bg1"/>
                </a:solidFill>
              </a:rPr>
              <a:t>Genbruge</a:t>
            </a:r>
          </a:p>
        </p:txBody>
      </p:sp>
    </p:spTree>
    <p:extLst>
      <p:ext uri="{BB962C8B-B14F-4D97-AF65-F5344CB8AC3E}">
        <p14:creationId xmlns:p14="http://schemas.microsoft.com/office/powerpoint/2010/main" val="6195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10" grpId="0"/>
      <p:bldP spid="11" grpId="0"/>
      <p:bldP spid="11" grpId="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Vision</a:t>
            </a:r>
            <a:endParaRPr lang="da-DK" dirty="0"/>
          </a:p>
        </p:txBody>
      </p:sp>
      <p:sp>
        <p:nvSpPr>
          <p:cNvPr id="6" name="Tekstfelt 5">
            <a:extLst>
              <a:ext uri="{FF2B5EF4-FFF2-40B4-BE49-F238E27FC236}">
                <a16:creationId xmlns:a16="http://schemas.microsoft.com/office/drawing/2014/main" id="{B5AAD627-B865-4144-8F0B-533B3B618E2E}"/>
              </a:ext>
            </a:extLst>
          </p:cNvPr>
          <p:cNvSpPr txBox="1"/>
          <p:nvPr/>
        </p:nvSpPr>
        <p:spPr>
          <a:xfrm>
            <a:off x="4655049" y="2565698"/>
            <a:ext cx="3312362" cy="3058722"/>
          </a:xfrm>
          <a:prstGeom prst="rect">
            <a:avLst/>
          </a:prstGeom>
          <a:noFill/>
        </p:spPr>
        <p:txBody>
          <a:bodyPr wrap="square" rtlCol="0">
            <a:spAutoFit/>
          </a:bodyPr>
          <a:lstStyle/>
          <a:p>
            <a:r>
              <a:rPr lang="da-DK" sz="2800" b="1" dirty="0">
                <a:solidFill>
                  <a:schemeClr val="accent2">
                    <a:lumMod val="50000"/>
                  </a:schemeClr>
                </a:solidFill>
              </a:rPr>
              <a:t>2030</a:t>
            </a:r>
          </a:p>
          <a:p>
            <a:endParaRPr lang="da-DK" sz="2400" b="1" dirty="0">
              <a:solidFill>
                <a:schemeClr val="accent2">
                  <a:lumMod val="50000"/>
                </a:schemeClr>
              </a:solidFill>
            </a:endParaRPr>
          </a:p>
          <a:p>
            <a:pPr>
              <a:lnSpc>
                <a:spcPct val="150000"/>
              </a:lnSpc>
            </a:pPr>
            <a:r>
              <a:rPr lang="da-DK" sz="1600" b="1" dirty="0">
                <a:solidFill>
                  <a:schemeClr val="accent2">
                    <a:lumMod val="50000"/>
                  </a:schemeClr>
                </a:solidFill>
              </a:rPr>
              <a:t>Cirkulær region</a:t>
            </a:r>
          </a:p>
          <a:p>
            <a:pPr marL="342900" indent="-342900">
              <a:lnSpc>
                <a:spcPct val="150000"/>
              </a:lnSpc>
              <a:buFont typeface="Arial" panose="020B0604020202020204" pitchFamily="34" charset="0"/>
              <a:buChar char="•"/>
            </a:pPr>
            <a:r>
              <a:rPr lang="da-DK" sz="1600" dirty="0">
                <a:solidFill>
                  <a:schemeClr val="accent2">
                    <a:lumMod val="50000"/>
                  </a:schemeClr>
                </a:solidFill>
              </a:rPr>
              <a:t>Bæredygtige indkøb</a:t>
            </a:r>
          </a:p>
          <a:p>
            <a:pPr marL="342900" indent="-342900">
              <a:lnSpc>
                <a:spcPct val="150000"/>
              </a:lnSpc>
              <a:buFont typeface="Arial" panose="020B0604020202020204" pitchFamily="34" charset="0"/>
              <a:buChar char="•"/>
            </a:pPr>
            <a:r>
              <a:rPr lang="da-DK" sz="1600" dirty="0">
                <a:solidFill>
                  <a:schemeClr val="accent2">
                    <a:lumMod val="50000"/>
                  </a:schemeClr>
                </a:solidFill>
              </a:rPr>
              <a:t>Genbrug</a:t>
            </a:r>
          </a:p>
          <a:p>
            <a:pPr marL="342900" indent="-342900">
              <a:lnSpc>
                <a:spcPct val="150000"/>
              </a:lnSpc>
              <a:buFont typeface="Arial" panose="020B0604020202020204" pitchFamily="34" charset="0"/>
              <a:buChar char="•"/>
            </a:pPr>
            <a:r>
              <a:rPr lang="da-DK" sz="1600" dirty="0">
                <a:solidFill>
                  <a:schemeClr val="accent2">
                    <a:lumMod val="50000"/>
                  </a:schemeClr>
                </a:solidFill>
              </a:rPr>
              <a:t>Genanvendelse</a:t>
            </a:r>
          </a:p>
          <a:p>
            <a:pPr marL="342900" indent="-342900">
              <a:lnSpc>
                <a:spcPct val="150000"/>
              </a:lnSpc>
              <a:buFont typeface="Arial" panose="020B0604020202020204" pitchFamily="34" charset="0"/>
              <a:buChar char="•"/>
            </a:pPr>
            <a:r>
              <a:rPr lang="da-DK" sz="1600" dirty="0">
                <a:solidFill>
                  <a:schemeClr val="accent2">
                    <a:lumMod val="50000"/>
                  </a:schemeClr>
                </a:solidFill>
              </a:rPr>
              <a:t>Vedvarende energi</a:t>
            </a:r>
          </a:p>
          <a:p>
            <a:pPr marL="342900" indent="-342900">
              <a:lnSpc>
                <a:spcPct val="150000"/>
              </a:lnSpc>
              <a:buFont typeface="Arial" panose="020B0604020202020204" pitchFamily="34" charset="0"/>
              <a:buChar char="•"/>
            </a:pPr>
            <a:r>
              <a:rPr lang="da-DK" sz="1600" dirty="0">
                <a:solidFill>
                  <a:schemeClr val="accent2">
                    <a:lumMod val="50000"/>
                  </a:schemeClr>
                </a:solidFill>
              </a:rPr>
              <a:t>Minimalt forbrug</a:t>
            </a:r>
          </a:p>
        </p:txBody>
      </p:sp>
      <p:sp>
        <p:nvSpPr>
          <p:cNvPr id="7" name="Tekstfelt 6">
            <a:extLst>
              <a:ext uri="{FF2B5EF4-FFF2-40B4-BE49-F238E27FC236}">
                <a16:creationId xmlns:a16="http://schemas.microsoft.com/office/drawing/2014/main" id="{D543F627-E57A-534B-8A80-FB4283F46884}"/>
              </a:ext>
            </a:extLst>
          </p:cNvPr>
          <p:cNvSpPr txBox="1"/>
          <p:nvPr/>
        </p:nvSpPr>
        <p:spPr>
          <a:xfrm>
            <a:off x="8183438" y="2565698"/>
            <a:ext cx="3168352" cy="1138773"/>
          </a:xfrm>
          <a:prstGeom prst="rect">
            <a:avLst/>
          </a:prstGeom>
          <a:noFill/>
        </p:spPr>
        <p:txBody>
          <a:bodyPr wrap="square" rtlCol="0">
            <a:spAutoFit/>
          </a:bodyPr>
          <a:lstStyle/>
          <a:p>
            <a:r>
              <a:rPr lang="da-DK" sz="2800" b="1" dirty="0">
                <a:solidFill>
                  <a:schemeClr val="accent2">
                    <a:lumMod val="50000"/>
                  </a:schemeClr>
                </a:solidFill>
              </a:rPr>
              <a:t>2050</a:t>
            </a:r>
          </a:p>
          <a:p>
            <a:endParaRPr lang="da-DK" sz="2400" b="1" dirty="0">
              <a:solidFill>
                <a:schemeClr val="accent2">
                  <a:lumMod val="50000"/>
                </a:schemeClr>
              </a:solidFill>
            </a:endParaRPr>
          </a:p>
          <a:p>
            <a:pPr marL="342900" indent="-342900">
              <a:buFont typeface="Arial" panose="020B0604020202020204" pitchFamily="34" charset="0"/>
              <a:buChar char="•"/>
            </a:pPr>
            <a:r>
              <a:rPr lang="da-DK" sz="1600" dirty="0" smtClean="0">
                <a:solidFill>
                  <a:schemeClr val="accent2">
                    <a:lumMod val="50000"/>
                  </a:schemeClr>
                </a:solidFill>
              </a:rPr>
              <a:t>CO2-neutral region</a:t>
            </a:r>
            <a:endParaRPr lang="da-DK" sz="1600" dirty="0">
              <a:solidFill>
                <a:schemeClr val="accent2">
                  <a:lumMod val="50000"/>
                </a:schemeClr>
              </a:solidFill>
            </a:endParaRPr>
          </a:p>
        </p:txBody>
      </p:sp>
      <p:cxnSp>
        <p:nvCxnSpPr>
          <p:cNvPr id="8" name="Lige forbindelse 7">
            <a:extLst>
              <a:ext uri="{FF2B5EF4-FFF2-40B4-BE49-F238E27FC236}">
                <a16:creationId xmlns:a16="http://schemas.microsoft.com/office/drawing/2014/main" id="{19BB67B3-37EE-AE47-8959-FE7B53D78CE9}"/>
              </a:ext>
            </a:extLst>
          </p:cNvPr>
          <p:cNvCxnSpPr/>
          <p:nvPr/>
        </p:nvCxnSpPr>
        <p:spPr bwMode="auto">
          <a:xfrm>
            <a:off x="4223001" y="2656050"/>
            <a:ext cx="0" cy="3143331"/>
          </a:xfrm>
          <a:prstGeom prst="line">
            <a:avLst/>
          </a:prstGeom>
          <a:solidFill>
            <a:schemeClr val="accent1"/>
          </a:solidFill>
          <a:ln w="31750" cap="rnd" cmpd="sng" algn="ctr">
            <a:solidFill>
              <a:schemeClr val="bg2">
                <a:lumMod val="7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2985">
            <a:off x="1241316" y="2610036"/>
            <a:ext cx="2078663" cy="3429794"/>
          </a:xfrm>
          <a:prstGeom prst="rect">
            <a:avLst/>
          </a:prstGeom>
        </p:spPr>
      </p:pic>
    </p:spTree>
    <p:extLst>
      <p:ext uri="{BB962C8B-B14F-4D97-AF65-F5344CB8AC3E}">
        <p14:creationId xmlns:p14="http://schemas.microsoft.com/office/powerpoint/2010/main" val="2551255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Vision</a:t>
            </a:r>
            <a:endParaRPr lang="da-DK" dirty="0"/>
          </a:p>
        </p:txBody>
      </p:sp>
      <p:sp>
        <p:nvSpPr>
          <p:cNvPr id="6" name="Tekstfelt 5">
            <a:extLst>
              <a:ext uri="{FF2B5EF4-FFF2-40B4-BE49-F238E27FC236}">
                <a16:creationId xmlns:a16="http://schemas.microsoft.com/office/drawing/2014/main" id="{B5AAD627-B865-4144-8F0B-533B3B618E2E}"/>
              </a:ext>
            </a:extLst>
          </p:cNvPr>
          <p:cNvSpPr txBox="1"/>
          <p:nvPr/>
        </p:nvSpPr>
        <p:spPr>
          <a:xfrm>
            <a:off x="4655049" y="2565698"/>
            <a:ext cx="3312362" cy="2554545"/>
          </a:xfrm>
          <a:prstGeom prst="rect">
            <a:avLst/>
          </a:prstGeom>
          <a:noFill/>
        </p:spPr>
        <p:txBody>
          <a:bodyPr wrap="square" rtlCol="0">
            <a:spAutoFit/>
          </a:bodyPr>
          <a:lstStyle/>
          <a:p>
            <a:r>
              <a:rPr lang="da-DK" sz="1600" i="1" dirty="0"/>
              <a:t>"Vi er ikke vant til at sætte så høje mål uden at kende </a:t>
            </a:r>
            <a:r>
              <a:rPr lang="da-DK" sz="1600" i="1" dirty="0" smtClean="0"/>
              <a:t>løsningerne </a:t>
            </a:r>
            <a:r>
              <a:rPr lang="da-DK" sz="1600" i="1" dirty="0"/>
              <a:t>og </a:t>
            </a:r>
            <a:r>
              <a:rPr lang="da-DK" sz="1600" i="1" dirty="0" smtClean="0"/>
              <a:t>uden at </a:t>
            </a:r>
            <a:r>
              <a:rPr lang="da-DK" sz="1600" i="1" dirty="0"/>
              <a:t>vide, om vi kan nå målene</a:t>
            </a:r>
            <a:r>
              <a:rPr lang="da-DK" sz="1600" i="1" dirty="0" smtClean="0"/>
              <a:t>.</a:t>
            </a:r>
          </a:p>
          <a:p>
            <a:endParaRPr lang="da-DK" sz="1600" i="1" dirty="0" smtClean="0"/>
          </a:p>
          <a:p>
            <a:r>
              <a:rPr lang="da-DK" sz="1600" i="1" dirty="0" smtClean="0"/>
              <a:t>I </a:t>
            </a:r>
            <a:r>
              <a:rPr lang="da-DK" sz="1600" i="1" dirty="0"/>
              <a:t>Region Midtjylland vælger </a:t>
            </a:r>
            <a:r>
              <a:rPr lang="da-DK" sz="1600" i="1" dirty="0" smtClean="0"/>
              <a:t>vi hermed </a:t>
            </a:r>
            <a:r>
              <a:rPr lang="da-DK" sz="1600" i="1" dirty="0"/>
              <a:t>at være dristige og have modet til at sætte </a:t>
            </a:r>
            <a:r>
              <a:rPr lang="da-DK" sz="1600" i="1" dirty="0" smtClean="0"/>
              <a:t>barren højt </a:t>
            </a:r>
            <a:r>
              <a:rPr lang="da-DK" sz="1600" i="1" dirty="0"/>
              <a:t>for bæredygtig omstilling</a:t>
            </a:r>
            <a:r>
              <a:rPr lang="da-DK" sz="1600" i="1" dirty="0" smtClean="0"/>
              <a:t>."</a:t>
            </a:r>
            <a:endParaRPr lang="da-DK" sz="1600" i="1" dirty="0">
              <a:solidFill>
                <a:schemeClr val="accent2">
                  <a:lumMod val="50000"/>
                </a:schemeClr>
              </a:solidFill>
            </a:endParaRPr>
          </a:p>
        </p:txBody>
      </p:sp>
      <p:sp>
        <p:nvSpPr>
          <p:cNvPr id="7" name="Tekstfelt 6">
            <a:extLst>
              <a:ext uri="{FF2B5EF4-FFF2-40B4-BE49-F238E27FC236}">
                <a16:creationId xmlns:a16="http://schemas.microsoft.com/office/drawing/2014/main" id="{D543F627-E57A-534B-8A80-FB4283F46884}"/>
              </a:ext>
            </a:extLst>
          </p:cNvPr>
          <p:cNvSpPr txBox="1"/>
          <p:nvPr/>
        </p:nvSpPr>
        <p:spPr>
          <a:xfrm>
            <a:off x="8183438" y="2565698"/>
            <a:ext cx="3168352" cy="2062103"/>
          </a:xfrm>
          <a:prstGeom prst="rect">
            <a:avLst/>
          </a:prstGeom>
          <a:noFill/>
        </p:spPr>
        <p:txBody>
          <a:bodyPr wrap="square" rtlCol="0">
            <a:spAutoFit/>
          </a:bodyPr>
          <a:lstStyle/>
          <a:p>
            <a:r>
              <a:rPr lang="da-DK" sz="1600" i="1" dirty="0"/>
              <a:t>"Vi skal hjælpes ad med at finde nye løsninger både lokalt på den enkelte arbejdsplads og i fællesskab - og sammen med vores mange eksterne samarbejdspartnere</a:t>
            </a:r>
            <a:r>
              <a:rPr lang="da-DK" sz="1600" i="1" dirty="0" smtClean="0"/>
              <a:t>.”</a:t>
            </a:r>
          </a:p>
          <a:p>
            <a:endParaRPr lang="da-DK" sz="1600" i="1" dirty="0" smtClean="0">
              <a:solidFill>
                <a:schemeClr val="accent2">
                  <a:lumMod val="50000"/>
                </a:schemeClr>
              </a:solidFill>
            </a:endParaRPr>
          </a:p>
        </p:txBody>
      </p:sp>
      <p:cxnSp>
        <p:nvCxnSpPr>
          <p:cNvPr id="8" name="Lige forbindelse 7">
            <a:extLst>
              <a:ext uri="{FF2B5EF4-FFF2-40B4-BE49-F238E27FC236}">
                <a16:creationId xmlns:a16="http://schemas.microsoft.com/office/drawing/2014/main" id="{19BB67B3-37EE-AE47-8959-FE7B53D78CE9}"/>
              </a:ext>
            </a:extLst>
          </p:cNvPr>
          <p:cNvCxnSpPr/>
          <p:nvPr/>
        </p:nvCxnSpPr>
        <p:spPr bwMode="auto">
          <a:xfrm>
            <a:off x="4223001" y="2656050"/>
            <a:ext cx="0" cy="3143331"/>
          </a:xfrm>
          <a:prstGeom prst="line">
            <a:avLst/>
          </a:prstGeom>
          <a:solidFill>
            <a:schemeClr val="accent1"/>
          </a:solidFill>
          <a:ln w="31750" cap="rnd" cmpd="sng" algn="ctr">
            <a:solidFill>
              <a:schemeClr val="bg2">
                <a:lumMod val="7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2985">
            <a:off x="1241316" y="2610036"/>
            <a:ext cx="2078663" cy="3429794"/>
          </a:xfrm>
          <a:prstGeom prst="rect">
            <a:avLst/>
          </a:prstGeom>
        </p:spPr>
      </p:pic>
      <p:sp>
        <p:nvSpPr>
          <p:cNvPr id="2" name="Tekstfelt 1"/>
          <p:cNvSpPr txBox="1"/>
          <p:nvPr/>
        </p:nvSpPr>
        <p:spPr>
          <a:xfrm>
            <a:off x="4209849" y="5553160"/>
            <a:ext cx="7131170" cy="246221"/>
          </a:xfrm>
          <a:prstGeom prst="rect">
            <a:avLst/>
          </a:prstGeom>
          <a:noFill/>
        </p:spPr>
        <p:txBody>
          <a:bodyPr wrap="square" rtlCol="0">
            <a:spAutoFit/>
          </a:bodyPr>
          <a:lstStyle/>
          <a:p>
            <a:pPr algn="r"/>
            <a:r>
              <a:rPr lang="da-DK" sz="1000" i="1" dirty="0" smtClean="0">
                <a:solidFill>
                  <a:schemeClr val="accent2">
                    <a:lumMod val="50000"/>
                  </a:schemeClr>
                </a:solidFill>
              </a:rPr>
              <a:t>Regionsrådsformand Anders </a:t>
            </a:r>
            <a:r>
              <a:rPr lang="da-DK" sz="1000" i="1" dirty="0" err="1" smtClean="0">
                <a:solidFill>
                  <a:schemeClr val="accent2">
                    <a:lumMod val="50000"/>
                  </a:schemeClr>
                </a:solidFill>
              </a:rPr>
              <a:t>Kühnau</a:t>
            </a:r>
            <a:r>
              <a:rPr lang="da-DK" sz="1000" i="1" dirty="0" smtClean="0">
                <a:solidFill>
                  <a:schemeClr val="accent2">
                    <a:lumMod val="50000"/>
                  </a:schemeClr>
                </a:solidFill>
              </a:rPr>
              <a:t> og regionsdirektør Pernille </a:t>
            </a:r>
            <a:r>
              <a:rPr lang="da-DK" sz="1000" i="1" dirty="0">
                <a:solidFill>
                  <a:schemeClr val="accent2">
                    <a:lumMod val="50000"/>
                  </a:schemeClr>
                </a:solidFill>
              </a:rPr>
              <a:t>Blach Hansen i </a:t>
            </a:r>
            <a:r>
              <a:rPr lang="da-DK" sz="1000" i="1" dirty="0" smtClean="0">
                <a:solidFill>
                  <a:schemeClr val="accent2">
                    <a:lumMod val="50000"/>
                  </a:schemeClr>
                </a:solidFill>
              </a:rPr>
              <a:t>strategiens forord</a:t>
            </a:r>
            <a:endParaRPr lang="da-DK" sz="1000" i="1" dirty="0">
              <a:solidFill>
                <a:schemeClr val="accent2">
                  <a:lumMod val="50000"/>
                </a:schemeClr>
              </a:solidFill>
            </a:endParaRPr>
          </a:p>
        </p:txBody>
      </p:sp>
    </p:spTree>
    <p:extLst>
      <p:ext uri="{BB962C8B-B14F-4D97-AF65-F5344CB8AC3E}">
        <p14:creationId xmlns:p14="http://schemas.microsoft.com/office/powerpoint/2010/main" val="250988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Fire spor til mere bæredygtighed</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019" y="2558392"/>
            <a:ext cx="1301475" cy="1302480"/>
          </a:xfrm>
          <a:prstGeom prst="rect">
            <a:avLst/>
          </a:prstGeom>
        </p:spPr>
      </p:pic>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761" y="2558392"/>
            <a:ext cx="1301475" cy="1302480"/>
          </a:xfrm>
          <a:prstGeom prst="rect">
            <a:avLst/>
          </a:prstGeom>
        </p:spPr>
      </p:pic>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385" y="4653930"/>
            <a:ext cx="1301475" cy="1302480"/>
          </a:xfrm>
          <a:prstGeom prst="rect">
            <a:avLst/>
          </a:prstGeom>
        </p:spPr>
      </p:pic>
      <p:pic>
        <p:nvPicPr>
          <p:cNvPr id="10" name="Billed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0760" y="4653930"/>
            <a:ext cx="1301475" cy="1302480"/>
          </a:xfrm>
          <a:prstGeom prst="rect">
            <a:avLst/>
          </a:prstGeom>
        </p:spPr>
      </p:pic>
      <p:sp>
        <p:nvSpPr>
          <p:cNvPr id="11" name="Pladsholder til indhold 6"/>
          <p:cNvSpPr txBox="1">
            <a:spLocks/>
          </p:cNvSpPr>
          <p:nvPr/>
        </p:nvSpPr>
        <p:spPr bwMode="auto">
          <a:xfrm>
            <a:off x="2287003" y="2826514"/>
            <a:ext cx="4297280" cy="76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20000"/>
              </a:spcAft>
              <a:buClr>
                <a:schemeClr val="bg1"/>
              </a:buClr>
              <a:buSzTx/>
              <a:buFont typeface="Wingdings" panose="05000000000000000000" pitchFamily="2" charset="2"/>
              <a:buNone/>
              <a:tabLst/>
              <a:defRPr sz="3200">
                <a:solidFill>
                  <a:schemeClr val="bg2"/>
                </a:solidFill>
                <a:latin typeface="+mn-lt"/>
                <a:ea typeface="+mn-ea"/>
                <a:cs typeface="+mn-cs"/>
              </a:defRPr>
            </a:lvl1pPr>
            <a:lvl2pPr marL="1198003" indent="-364058" algn="l" rtl="0" eaLnBrk="1" fontAlgn="base" hangingPunct="1">
              <a:spcBef>
                <a:spcPct val="0"/>
              </a:spcBef>
              <a:spcAft>
                <a:spcPct val="20000"/>
              </a:spcAft>
              <a:buClr>
                <a:schemeClr val="bg1"/>
              </a:buClr>
              <a:buFont typeface="Wingdings" pitchFamily="2" charset="2"/>
              <a:buChar char="§"/>
              <a:defRPr sz="3200">
                <a:solidFill>
                  <a:schemeClr val="bg2"/>
                </a:solidFill>
                <a:latin typeface="+mn-lt"/>
              </a:defRPr>
            </a:lvl2pPr>
            <a:lvl3pPr marL="1790655" indent="-241294" algn="l" rtl="0" eaLnBrk="1" fontAlgn="base" hangingPunct="1">
              <a:spcBef>
                <a:spcPct val="0"/>
              </a:spcBef>
              <a:spcAft>
                <a:spcPct val="20000"/>
              </a:spcAft>
              <a:buClr>
                <a:schemeClr val="bg1"/>
              </a:buClr>
              <a:buFont typeface="Wingdings" pitchFamily="2" charset="2"/>
              <a:buChar char="§"/>
              <a:defRPr sz="2600">
                <a:solidFill>
                  <a:schemeClr val="bg2"/>
                </a:solidFill>
                <a:latin typeface="+mn-lt"/>
              </a:defRPr>
            </a:lvl3pPr>
            <a:lvl4pPr marL="2523004" indent="-243411" algn="l" rtl="0" eaLnBrk="1" fontAlgn="base" hangingPunct="1">
              <a:spcBef>
                <a:spcPct val="0"/>
              </a:spcBef>
              <a:spcAft>
                <a:spcPct val="20000"/>
              </a:spcAft>
              <a:buClr>
                <a:schemeClr val="bg1"/>
              </a:buClr>
              <a:buFont typeface="Wingdings" pitchFamily="2" charset="2"/>
              <a:buChar char="§"/>
              <a:defRPr sz="2200">
                <a:solidFill>
                  <a:schemeClr val="bg2"/>
                </a:solidFill>
                <a:latin typeface="+mn-lt"/>
              </a:defRPr>
            </a:lvl4pPr>
            <a:lvl5pPr marL="3109306" indent="-234945" algn="l" rtl="0" eaLnBrk="1" fontAlgn="base" hangingPunct="1">
              <a:spcBef>
                <a:spcPct val="0"/>
              </a:spcBef>
              <a:spcAft>
                <a:spcPct val="20000"/>
              </a:spcAft>
              <a:buClr>
                <a:schemeClr val="bg1"/>
              </a:buClr>
              <a:buFont typeface="Wingdings" pitchFamily="2" charset="2"/>
              <a:buChar char="§"/>
              <a:defRPr sz="1800">
                <a:solidFill>
                  <a:schemeClr val="bg2"/>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a:lstStyle>
          <a:p>
            <a:r>
              <a:rPr lang="da-DK" sz="1800" b="1" kern="0" dirty="0" smtClean="0"/>
              <a:t>Cirkulær økonomi</a:t>
            </a:r>
            <a:r>
              <a:rPr lang="da-DK" sz="1800" kern="0" dirty="0" smtClean="0"/>
              <a:t> </a:t>
            </a:r>
            <a:br>
              <a:rPr lang="da-DK" sz="1800" kern="0" dirty="0" smtClean="0"/>
            </a:br>
            <a:r>
              <a:rPr lang="da-DK" sz="1800" kern="0" dirty="0" smtClean="0"/>
              <a:t> </a:t>
            </a:r>
            <a:endParaRPr lang="da-DK" sz="1800" kern="0" dirty="0"/>
          </a:p>
        </p:txBody>
      </p:sp>
      <p:sp>
        <p:nvSpPr>
          <p:cNvPr id="12" name="Pladsholder til indhold 6"/>
          <p:cNvSpPr txBox="1">
            <a:spLocks/>
          </p:cNvSpPr>
          <p:nvPr/>
        </p:nvSpPr>
        <p:spPr bwMode="auto">
          <a:xfrm>
            <a:off x="2270860" y="4912056"/>
            <a:ext cx="4297280" cy="76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20000"/>
              </a:spcAft>
              <a:buClr>
                <a:schemeClr val="bg1"/>
              </a:buClr>
              <a:buSzTx/>
              <a:buFont typeface="Wingdings" panose="05000000000000000000" pitchFamily="2" charset="2"/>
              <a:buNone/>
              <a:tabLst/>
              <a:defRPr sz="3200">
                <a:solidFill>
                  <a:schemeClr val="bg2"/>
                </a:solidFill>
                <a:latin typeface="+mn-lt"/>
                <a:ea typeface="+mn-ea"/>
                <a:cs typeface="+mn-cs"/>
              </a:defRPr>
            </a:lvl1pPr>
            <a:lvl2pPr marL="1198003" indent="-364058" algn="l" rtl="0" eaLnBrk="1" fontAlgn="base" hangingPunct="1">
              <a:spcBef>
                <a:spcPct val="0"/>
              </a:spcBef>
              <a:spcAft>
                <a:spcPct val="20000"/>
              </a:spcAft>
              <a:buClr>
                <a:schemeClr val="bg1"/>
              </a:buClr>
              <a:buFont typeface="Wingdings" pitchFamily="2" charset="2"/>
              <a:buChar char="§"/>
              <a:defRPr sz="3200">
                <a:solidFill>
                  <a:schemeClr val="bg2"/>
                </a:solidFill>
                <a:latin typeface="+mn-lt"/>
              </a:defRPr>
            </a:lvl2pPr>
            <a:lvl3pPr marL="1790655" indent="-241294" algn="l" rtl="0" eaLnBrk="1" fontAlgn="base" hangingPunct="1">
              <a:spcBef>
                <a:spcPct val="0"/>
              </a:spcBef>
              <a:spcAft>
                <a:spcPct val="20000"/>
              </a:spcAft>
              <a:buClr>
                <a:schemeClr val="bg1"/>
              </a:buClr>
              <a:buFont typeface="Wingdings" pitchFamily="2" charset="2"/>
              <a:buChar char="§"/>
              <a:defRPr sz="2600">
                <a:solidFill>
                  <a:schemeClr val="bg2"/>
                </a:solidFill>
                <a:latin typeface="+mn-lt"/>
              </a:defRPr>
            </a:lvl3pPr>
            <a:lvl4pPr marL="2523004" indent="-243411" algn="l" rtl="0" eaLnBrk="1" fontAlgn="base" hangingPunct="1">
              <a:spcBef>
                <a:spcPct val="0"/>
              </a:spcBef>
              <a:spcAft>
                <a:spcPct val="20000"/>
              </a:spcAft>
              <a:buClr>
                <a:schemeClr val="bg1"/>
              </a:buClr>
              <a:buFont typeface="Wingdings" pitchFamily="2" charset="2"/>
              <a:buChar char="§"/>
              <a:defRPr sz="2200">
                <a:solidFill>
                  <a:schemeClr val="bg2"/>
                </a:solidFill>
                <a:latin typeface="+mn-lt"/>
              </a:defRPr>
            </a:lvl4pPr>
            <a:lvl5pPr marL="3109306" indent="-234945" algn="l" rtl="0" eaLnBrk="1" fontAlgn="base" hangingPunct="1">
              <a:spcBef>
                <a:spcPct val="0"/>
              </a:spcBef>
              <a:spcAft>
                <a:spcPct val="20000"/>
              </a:spcAft>
              <a:buClr>
                <a:schemeClr val="bg1"/>
              </a:buClr>
              <a:buFont typeface="Wingdings" pitchFamily="2" charset="2"/>
              <a:buChar char="§"/>
              <a:defRPr sz="1800">
                <a:solidFill>
                  <a:schemeClr val="bg2"/>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a:lstStyle>
          <a:p>
            <a:r>
              <a:rPr lang="da-DK" sz="1800" b="1" kern="0" dirty="0" smtClean="0"/>
              <a:t>Logistik, transport </a:t>
            </a:r>
            <a:br>
              <a:rPr lang="da-DK" sz="1800" b="1" kern="0" dirty="0" smtClean="0"/>
            </a:br>
            <a:r>
              <a:rPr lang="da-DK" sz="1800" b="1" kern="0" dirty="0" smtClean="0"/>
              <a:t>&amp; mobilitet</a:t>
            </a:r>
            <a:endParaRPr lang="da-DK" sz="1800" kern="0" dirty="0"/>
          </a:p>
        </p:txBody>
      </p:sp>
      <p:sp>
        <p:nvSpPr>
          <p:cNvPr id="13" name="Pladsholder til indhold 6"/>
          <p:cNvSpPr txBox="1">
            <a:spLocks/>
          </p:cNvSpPr>
          <p:nvPr/>
        </p:nvSpPr>
        <p:spPr bwMode="auto">
          <a:xfrm>
            <a:off x="6568140" y="2738790"/>
            <a:ext cx="4297280" cy="76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20000"/>
              </a:spcAft>
              <a:buClr>
                <a:schemeClr val="bg1"/>
              </a:buClr>
              <a:buSzTx/>
              <a:buFont typeface="Wingdings" panose="05000000000000000000" pitchFamily="2" charset="2"/>
              <a:buNone/>
              <a:tabLst/>
              <a:defRPr sz="3200">
                <a:solidFill>
                  <a:schemeClr val="bg2"/>
                </a:solidFill>
                <a:latin typeface="+mn-lt"/>
                <a:ea typeface="+mn-ea"/>
                <a:cs typeface="+mn-cs"/>
              </a:defRPr>
            </a:lvl1pPr>
            <a:lvl2pPr marL="1198003" indent="-364058" algn="l" rtl="0" eaLnBrk="1" fontAlgn="base" hangingPunct="1">
              <a:spcBef>
                <a:spcPct val="0"/>
              </a:spcBef>
              <a:spcAft>
                <a:spcPct val="20000"/>
              </a:spcAft>
              <a:buClr>
                <a:schemeClr val="bg1"/>
              </a:buClr>
              <a:buFont typeface="Wingdings" pitchFamily="2" charset="2"/>
              <a:buChar char="§"/>
              <a:defRPr sz="3200">
                <a:solidFill>
                  <a:schemeClr val="bg2"/>
                </a:solidFill>
                <a:latin typeface="+mn-lt"/>
              </a:defRPr>
            </a:lvl2pPr>
            <a:lvl3pPr marL="1790655" indent="-241294" algn="l" rtl="0" eaLnBrk="1" fontAlgn="base" hangingPunct="1">
              <a:spcBef>
                <a:spcPct val="0"/>
              </a:spcBef>
              <a:spcAft>
                <a:spcPct val="20000"/>
              </a:spcAft>
              <a:buClr>
                <a:schemeClr val="bg1"/>
              </a:buClr>
              <a:buFont typeface="Wingdings" pitchFamily="2" charset="2"/>
              <a:buChar char="§"/>
              <a:defRPr sz="2600">
                <a:solidFill>
                  <a:schemeClr val="bg2"/>
                </a:solidFill>
                <a:latin typeface="+mn-lt"/>
              </a:defRPr>
            </a:lvl3pPr>
            <a:lvl4pPr marL="2523004" indent="-243411" algn="l" rtl="0" eaLnBrk="1" fontAlgn="base" hangingPunct="1">
              <a:spcBef>
                <a:spcPct val="0"/>
              </a:spcBef>
              <a:spcAft>
                <a:spcPct val="20000"/>
              </a:spcAft>
              <a:buClr>
                <a:schemeClr val="bg1"/>
              </a:buClr>
              <a:buFont typeface="Wingdings" pitchFamily="2" charset="2"/>
              <a:buChar char="§"/>
              <a:defRPr sz="2200">
                <a:solidFill>
                  <a:schemeClr val="bg2"/>
                </a:solidFill>
                <a:latin typeface="+mn-lt"/>
              </a:defRPr>
            </a:lvl4pPr>
            <a:lvl5pPr marL="3109306" indent="-234945" algn="l" rtl="0" eaLnBrk="1" fontAlgn="base" hangingPunct="1">
              <a:spcBef>
                <a:spcPct val="0"/>
              </a:spcBef>
              <a:spcAft>
                <a:spcPct val="20000"/>
              </a:spcAft>
              <a:buClr>
                <a:schemeClr val="bg1"/>
              </a:buClr>
              <a:buFont typeface="Wingdings" pitchFamily="2" charset="2"/>
              <a:buChar char="§"/>
              <a:defRPr sz="1800">
                <a:solidFill>
                  <a:schemeClr val="bg2"/>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a:lstStyle>
          <a:p>
            <a:r>
              <a:rPr lang="da-DK" sz="1800" b="1" kern="0" dirty="0" smtClean="0"/>
              <a:t>El, vand &amp; varme</a:t>
            </a:r>
            <a:endParaRPr lang="da-DK" sz="1800" kern="0" dirty="0"/>
          </a:p>
        </p:txBody>
      </p:sp>
      <p:sp>
        <p:nvSpPr>
          <p:cNvPr id="14" name="Pladsholder til indhold 6"/>
          <p:cNvSpPr txBox="1">
            <a:spLocks/>
          </p:cNvSpPr>
          <p:nvPr/>
        </p:nvSpPr>
        <p:spPr bwMode="auto">
          <a:xfrm>
            <a:off x="6568140" y="4922052"/>
            <a:ext cx="4297280" cy="76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20000"/>
              </a:spcAft>
              <a:buClr>
                <a:schemeClr val="bg1"/>
              </a:buClr>
              <a:buSzTx/>
              <a:buFont typeface="Wingdings" panose="05000000000000000000" pitchFamily="2" charset="2"/>
              <a:buNone/>
              <a:tabLst/>
              <a:defRPr sz="3200">
                <a:solidFill>
                  <a:schemeClr val="bg2"/>
                </a:solidFill>
                <a:latin typeface="+mn-lt"/>
                <a:ea typeface="+mn-ea"/>
                <a:cs typeface="+mn-cs"/>
              </a:defRPr>
            </a:lvl1pPr>
            <a:lvl2pPr marL="1198003" indent="-364058" algn="l" rtl="0" eaLnBrk="1" fontAlgn="base" hangingPunct="1">
              <a:spcBef>
                <a:spcPct val="0"/>
              </a:spcBef>
              <a:spcAft>
                <a:spcPct val="20000"/>
              </a:spcAft>
              <a:buClr>
                <a:schemeClr val="bg1"/>
              </a:buClr>
              <a:buFont typeface="Wingdings" pitchFamily="2" charset="2"/>
              <a:buChar char="§"/>
              <a:defRPr sz="3200">
                <a:solidFill>
                  <a:schemeClr val="bg2"/>
                </a:solidFill>
                <a:latin typeface="+mn-lt"/>
              </a:defRPr>
            </a:lvl2pPr>
            <a:lvl3pPr marL="1790655" indent="-241294" algn="l" rtl="0" eaLnBrk="1" fontAlgn="base" hangingPunct="1">
              <a:spcBef>
                <a:spcPct val="0"/>
              </a:spcBef>
              <a:spcAft>
                <a:spcPct val="20000"/>
              </a:spcAft>
              <a:buClr>
                <a:schemeClr val="bg1"/>
              </a:buClr>
              <a:buFont typeface="Wingdings" pitchFamily="2" charset="2"/>
              <a:buChar char="§"/>
              <a:defRPr sz="2600">
                <a:solidFill>
                  <a:schemeClr val="bg2"/>
                </a:solidFill>
                <a:latin typeface="+mn-lt"/>
              </a:defRPr>
            </a:lvl3pPr>
            <a:lvl4pPr marL="2523004" indent="-243411" algn="l" rtl="0" eaLnBrk="1" fontAlgn="base" hangingPunct="1">
              <a:spcBef>
                <a:spcPct val="0"/>
              </a:spcBef>
              <a:spcAft>
                <a:spcPct val="20000"/>
              </a:spcAft>
              <a:buClr>
                <a:schemeClr val="bg1"/>
              </a:buClr>
              <a:buFont typeface="Wingdings" pitchFamily="2" charset="2"/>
              <a:buChar char="§"/>
              <a:defRPr sz="2200">
                <a:solidFill>
                  <a:schemeClr val="bg2"/>
                </a:solidFill>
                <a:latin typeface="+mn-lt"/>
              </a:defRPr>
            </a:lvl4pPr>
            <a:lvl5pPr marL="3109306" indent="-234945" algn="l" rtl="0" eaLnBrk="1" fontAlgn="base" hangingPunct="1">
              <a:spcBef>
                <a:spcPct val="0"/>
              </a:spcBef>
              <a:spcAft>
                <a:spcPct val="20000"/>
              </a:spcAft>
              <a:buClr>
                <a:schemeClr val="bg1"/>
              </a:buClr>
              <a:buFont typeface="Wingdings" pitchFamily="2" charset="2"/>
              <a:buChar char="§"/>
              <a:defRPr sz="1800">
                <a:solidFill>
                  <a:schemeClr val="bg2"/>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a:lstStyle>
          <a:p>
            <a:r>
              <a:rPr lang="da-DK" sz="1800" b="1" kern="0" dirty="0" smtClean="0"/>
              <a:t>Social ansvarlighed</a:t>
            </a:r>
            <a:endParaRPr lang="da-DK" sz="1800" kern="0" dirty="0"/>
          </a:p>
        </p:txBody>
      </p:sp>
    </p:spTree>
    <p:extLst>
      <p:ext uri="{BB962C8B-B14F-4D97-AF65-F5344CB8AC3E}">
        <p14:creationId xmlns:p14="http://schemas.microsoft.com/office/powerpoint/2010/main" val="3326817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4500000" y="2160000"/>
            <a:ext cx="6649441" cy="4032000"/>
          </a:xfrm>
        </p:spPr>
        <p:txBody>
          <a:bodyPr/>
          <a:lstStyle/>
          <a:p>
            <a:r>
              <a:rPr lang="da-DK" sz="2800" b="1" dirty="0">
                <a:solidFill>
                  <a:schemeClr val="bg1"/>
                </a:solidFill>
              </a:rPr>
              <a:t>Delmål 2030</a:t>
            </a:r>
          </a:p>
          <a:p>
            <a:endParaRPr lang="da-DK" sz="2000" b="1" dirty="0">
              <a:solidFill>
                <a:schemeClr val="bg1"/>
              </a:solidFill>
            </a:endParaRPr>
          </a:p>
          <a:p>
            <a:pPr marL="285750" indent="-285750">
              <a:buFont typeface="Arial" panose="020B0604020202020204" pitchFamily="34" charset="0"/>
              <a:buChar char="•"/>
            </a:pPr>
            <a:r>
              <a:rPr lang="da-DK" sz="2000" dirty="0">
                <a:solidFill>
                  <a:schemeClr val="bg1"/>
                </a:solidFill>
              </a:rPr>
              <a:t>30 pct. reduceret ressourceforbrug i indkøb og drift (målt i CO2-aftryk som følge af reduceret ressourceforbrug fra varer og tjenesteydelser).</a:t>
            </a:r>
          </a:p>
          <a:p>
            <a:pPr marL="285750" indent="-285750">
              <a:buFont typeface="Arial" panose="020B0604020202020204" pitchFamily="34" charset="0"/>
              <a:buChar char="•"/>
            </a:pPr>
            <a:endParaRPr lang="da-DK" sz="2000" dirty="0">
              <a:solidFill>
                <a:schemeClr val="bg1"/>
              </a:solidFill>
            </a:endParaRPr>
          </a:p>
          <a:p>
            <a:pPr marL="285750" indent="-285750">
              <a:buFont typeface="Arial" panose="020B0604020202020204" pitchFamily="34" charset="0"/>
              <a:buChar char="•"/>
            </a:pPr>
            <a:r>
              <a:rPr lang="da-DK" sz="2000" dirty="0">
                <a:solidFill>
                  <a:schemeClr val="bg1"/>
                </a:solidFill>
              </a:rPr>
              <a:t>30 pct. reduktion i affald (målt i ton affald).</a:t>
            </a:r>
          </a:p>
          <a:p>
            <a:pPr marL="285750" indent="-285750">
              <a:buFont typeface="Arial" panose="020B0604020202020204" pitchFamily="34" charset="0"/>
              <a:buChar char="•"/>
            </a:pPr>
            <a:endParaRPr lang="da-DK" sz="2000" dirty="0">
              <a:solidFill>
                <a:schemeClr val="bg1"/>
              </a:solidFill>
            </a:endParaRPr>
          </a:p>
          <a:p>
            <a:pPr marL="285750" indent="-285750">
              <a:buFont typeface="Arial" panose="020B0604020202020204" pitchFamily="34" charset="0"/>
              <a:buChar char="•"/>
            </a:pPr>
            <a:r>
              <a:rPr lang="da-DK" sz="2000" dirty="0">
                <a:solidFill>
                  <a:schemeClr val="bg1"/>
                </a:solidFill>
              </a:rPr>
              <a:t>70 pct. genanvendelse af affald.</a:t>
            </a:r>
          </a:p>
          <a:p>
            <a:endParaRPr lang="da-DK" sz="2000" dirty="0"/>
          </a:p>
        </p:txBody>
      </p:sp>
      <p:sp>
        <p:nvSpPr>
          <p:cNvPr id="6" name="Titel 5"/>
          <p:cNvSpPr>
            <a:spLocks noGrp="1"/>
          </p:cNvSpPr>
          <p:nvPr>
            <p:ph type="title"/>
          </p:nvPr>
        </p:nvSpPr>
        <p:spPr/>
        <p:txBody>
          <a:bodyPr/>
          <a:lstStyle/>
          <a:p>
            <a:r>
              <a:rPr lang="da-DK" dirty="0" smtClean="0"/>
              <a:t>Cirkulær økonomi</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80000"/>
            <a:ext cx="1302197" cy="1303200"/>
          </a:xfrm>
          <a:prstGeom prst="rect">
            <a:avLst/>
          </a:prstGeom>
        </p:spPr>
      </p:pic>
    </p:spTree>
    <p:extLst>
      <p:ext uri="{BB962C8B-B14F-4D97-AF65-F5344CB8AC3E}">
        <p14:creationId xmlns:p14="http://schemas.microsoft.com/office/powerpoint/2010/main" val="519434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4500000" y="2159502"/>
            <a:ext cx="7286219" cy="4032000"/>
          </a:xfrm>
        </p:spPr>
        <p:txBody>
          <a:bodyPr/>
          <a:lstStyle/>
          <a:p>
            <a:pPr marL="0" indent="0">
              <a:buNone/>
            </a:pPr>
            <a:r>
              <a:rPr lang="da-DK" sz="2800" b="1" dirty="0">
                <a:solidFill>
                  <a:schemeClr val="accent2">
                    <a:lumMod val="50000"/>
                  </a:schemeClr>
                </a:solidFill>
              </a:rPr>
              <a:t>Eksempler på indsatser</a:t>
            </a:r>
          </a:p>
          <a:p>
            <a:endParaRPr lang="da-DK" sz="2000" b="1" dirty="0">
              <a:solidFill>
                <a:schemeClr val="accent2">
                  <a:lumMod val="50000"/>
                </a:schemeClr>
              </a:solidFill>
            </a:endParaRPr>
          </a:p>
          <a:p>
            <a:pPr marL="285750" indent="-285750">
              <a:buFont typeface="Arial" panose="020B0604020202020204" pitchFamily="34" charset="0"/>
              <a:buChar char="•"/>
            </a:pPr>
            <a:r>
              <a:rPr lang="da-DK" sz="2000" dirty="0">
                <a:solidFill>
                  <a:schemeClr val="accent2">
                    <a:lumMod val="50000"/>
                  </a:schemeClr>
                </a:solidFill>
              </a:rPr>
              <a:t>Lejepapir erstattet med </a:t>
            </a:r>
            <a:r>
              <a:rPr lang="da-DK" sz="2000" dirty="0" err="1">
                <a:solidFill>
                  <a:schemeClr val="accent2">
                    <a:lumMod val="50000"/>
                  </a:schemeClr>
                </a:solidFill>
              </a:rPr>
              <a:t>afspritning</a:t>
            </a:r>
            <a:r>
              <a:rPr lang="da-DK" sz="2000" dirty="0">
                <a:solidFill>
                  <a:schemeClr val="accent2">
                    <a:lumMod val="50000"/>
                  </a:schemeClr>
                </a:solidFill>
              </a:rPr>
              <a:t>:</a:t>
            </a:r>
            <a:br>
              <a:rPr lang="da-DK" sz="2000" dirty="0">
                <a:solidFill>
                  <a:schemeClr val="accent2">
                    <a:lumMod val="50000"/>
                  </a:schemeClr>
                </a:solidFill>
              </a:rPr>
            </a:br>
            <a:r>
              <a:rPr lang="da-DK" sz="1600" i="1" dirty="0" smtClean="0">
                <a:solidFill>
                  <a:schemeClr val="accent2">
                    <a:lumMod val="50000"/>
                  </a:schemeClr>
                </a:solidFill>
              </a:rPr>
              <a:t>425 kilo affald pr. år alene på fødeafsnittet i Viborg</a:t>
            </a:r>
            <a:endParaRPr lang="da-DK" sz="1600" i="1" dirty="0">
              <a:solidFill>
                <a:schemeClr val="accent2">
                  <a:lumMod val="50000"/>
                </a:schemeClr>
              </a:solidFill>
            </a:endParaRPr>
          </a:p>
          <a:p>
            <a:pPr marL="285750" indent="-285750">
              <a:buFont typeface="Arial" panose="020B0604020202020204" pitchFamily="34" charset="0"/>
              <a:buChar char="•"/>
            </a:pPr>
            <a:endParaRPr lang="da-DK" sz="2000" dirty="0">
              <a:solidFill>
                <a:schemeClr val="accent2">
                  <a:lumMod val="50000"/>
                </a:schemeClr>
              </a:solidFill>
            </a:endParaRPr>
          </a:p>
          <a:p>
            <a:pPr marL="285750" indent="-285750">
              <a:buFont typeface="Arial" panose="020B0604020202020204" pitchFamily="34" charset="0"/>
              <a:buChar char="•"/>
            </a:pPr>
            <a:r>
              <a:rPr lang="da-DK" sz="2000" dirty="0">
                <a:solidFill>
                  <a:schemeClr val="accent2">
                    <a:lumMod val="50000"/>
                  </a:schemeClr>
                </a:solidFill>
              </a:rPr>
              <a:t>Ikke-kliniske engangsartikler:</a:t>
            </a:r>
            <a:br>
              <a:rPr lang="da-DK" sz="2000" dirty="0">
                <a:solidFill>
                  <a:schemeClr val="accent2">
                    <a:lumMod val="50000"/>
                  </a:schemeClr>
                </a:solidFill>
              </a:rPr>
            </a:br>
            <a:r>
              <a:rPr lang="da-DK" sz="1600" i="1" dirty="0">
                <a:solidFill>
                  <a:schemeClr val="accent2">
                    <a:lumMod val="50000"/>
                  </a:schemeClr>
                </a:solidFill>
              </a:rPr>
              <a:t>3.000 produkter reduceres</a:t>
            </a:r>
          </a:p>
          <a:p>
            <a:pPr marL="285750" indent="-285750">
              <a:buFont typeface="Arial" panose="020B0604020202020204" pitchFamily="34" charset="0"/>
              <a:buChar char="•"/>
            </a:pPr>
            <a:endParaRPr lang="da-DK" sz="2000" dirty="0">
              <a:solidFill>
                <a:schemeClr val="accent2">
                  <a:lumMod val="50000"/>
                </a:schemeClr>
              </a:solidFill>
            </a:endParaRPr>
          </a:p>
          <a:p>
            <a:pPr marL="285750" indent="-285750">
              <a:buFont typeface="Arial" panose="020B0604020202020204" pitchFamily="34" charset="0"/>
              <a:buChar char="•"/>
            </a:pPr>
            <a:r>
              <a:rPr lang="da-DK" sz="2000" dirty="0">
                <a:solidFill>
                  <a:schemeClr val="accent2">
                    <a:lumMod val="50000"/>
                  </a:schemeClr>
                </a:solidFill>
              </a:rPr>
              <a:t>Kirurgi på Regionshospitalet Viborg:</a:t>
            </a:r>
            <a:br>
              <a:rPr lang="da-DK" sz="2000" dirty="0">
                <a:solidFill>
                  <a:schemeClr val="accent2">
                    <a:lumMod val="50000"/>
                  </a:schemeClr>
                </a:solidFill>
              </a:rPr>
            </a:br>
            <a:r>
              <a:rPr lang="da-DK" sz="1600" i="1" dirty="0" smtClean="0">
                <a:solidFill>
                  <a:srgbClr val="113F49"/>
                </a:solidFill>
              </a:rPr>
              <a:t>38</a:t>
            </a:r>
            <a:r>
              <a:rPr lang="da-DK" sz="1600" i="1" dirty="0" smtClean="0">
                <a:solidFill>
                  <a:schemeClr val="accent2">
                    <a:lumMod val="50000"/>
                  </a:schemeClr>
                </a:solidFill>
              </a:rPr>
              <a:t> </a:t>
            </a:r>
            <a:r>
              <a:rPr lang="da-DK" sz="1600" i="1" dirty="0">
                <a:solidFill>
                  <a:schemeClr val="accent2">
                    <a:lumMod val="50000"/>
                  </a:schemeClr>
                </a:solidFill>
              </a:rPr>
              <a:t>pct. mindre almindeligt affald</a:t>
            </a:r>
            <a:br>
              <a:rPr lang="da-DK" sz="1600" i="1" dirty="0">
                <a:solidFill>
                  <a:schemeClr val="accent2">
                    <a:lumMod val="50000"/>
                  </a:schemeClr>
                </a:solidFill>
              </a:rPr>
            </a:br>
            <a:r>
              <a:rPr lang="da-DK" sz="1600" i="1" dirty="0" smtClean="0">
                <a:solidFill>
                  <a:srgbClr val="113F49"/>
                </a:solidFill>
              </a:rPr>
              <a:t>35</a:t>
            </a:r>
            <a:r>
              <a:rPr lang="da-DK" sz="1600" i="1" dirty="0" smtClean="0">
                <a:solidFill>
                  <a:schemeClr val="accent2">
                    <a:lumMod val="50000"/>
                  </a:schemeClr>
                </a:solidFill>
              </a:rPr>
              <a:t> </a:t>
            </a:r>
            <a:r>
              <a:rPr lang="da-DK" sz="1600" i="1" dirty="0">
                <a:solidFill>
                  <a:schemeClr val="accent2">
                    <a:lumMod val="50000"/>
                  </a:schemeClr>
                </a:solidFill>
              </a:rPr>
              <a:t>pct. mindre klinisk risikoaffald</a:t>
            </a:r>
            <a:endParaRPr lang="da-DK" sz="1050" i="1" dirty="0">
              <a:solidFill>
                <a:schemeClr val="accent2">
                  <a:lumMod val="50000"/>
                </a:schemeClr>
              </a:solidFill>
            </a:endParaRPr>
          </a:p>
        </p:txBody>
      </p:sp>
      <p:sp>
        <p:nvSpPr>
          <p:cNvPr id="6" name="Titel 5"/>
          <p:cNvSpPr>
            <a:spLocks noGrp="1"/>
          </p:cNvSpPr>
          <p:nvPr>
            <p:ph type="title"/>
          </p:nvPr>
        </p:nvSpPr>
        <p:spPr/>
        <p:txBody>
          <a:bodyPr/>
          <a:lstStyle/>
          <a:p>
            <a:r>
              <a:rPr lang="da-DK" dirty="0" smtClean="0"/>
              <a:t>Cirkulær økonomi</a:t>
            </a: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 y="180000"/>
            <a:ext cx="1302197" cy="1303200"/>
          </a:xfrm>
          <a:prstGeom prst="rect">
            <a:avLst/>
          </a:prstGeom>
        </p:spPr>
      </p:pic>
    </p:spTree>
    <p:extLst>
      <p:ext uri="{BB962C8B-B14F-4D97-AF65-F5344CB8AC3E}">
        <p14:creationId xmlns:p14="http://schemas.microsoft.com/office/powerpoint/2010/main" val="3709852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El, vand &amp; varme</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80000"/>
            <a:ext cx="1301475" cy="1302480"/>
          </a:xfrm>
          <a:prstGeom prst="rect">
            <a:avLst/>
          </a:prstGeom>
        </p:spPr>
      </p:pic>
      <p:sp>
        <p:nvSpPr>
          <p:cNvPr id="5" name="Pladsholder til indhold 6"/>
          <p:cNvSpPr>
            <a:spLocks noGrp="1"/>
          </p:cNvSpPr>
          <p:nvPr>
            <p:ph idx="1"/>
          </p:nvPr>
        </p:nvSpPr>
        <p:spPr>
          <a:xfrm>
            <a:off x="4500000" y="2160000"/>
            <a:ext cx="7286219" cy="4032000"/>
          </a:xfrm>
        </p:spPr>
        <p:txBody>
          <a:bodyPr/>
          <a:lstStyle/>
          <a:p>
            <a:r>
              <a:rPr lang="da-DK" sz="2800" b="1" dirty="0">
                <a:solidFill>
                  <a:schemeClr val="bg1"/>
                </a:solidFill>
              </a:rPr>
              <a:t>Delmål 2030</a:t>
            </a:r>
          </a:p>
          <a:p>
            <a:endParaRPr lang="da-DK" sz="2000" b="1" dirty="0">
              <a:solidFill>
                <a:schemeClr val="bg1"/>
              </a:solidFill>
            </a:endParaRPr>
          </a:p>
          <a:p>
            <a:pPr marL="285750" indent="-285750">
              <a:buFont typeface="Arial" panose="020B0604020202020204" pitchFamily="34" charset="0"/>
              <a:buChar char="•"/>
            </a:pPr>
            <a:r>
              <a:rPr lang="da-DK" sz="2000" dirty="0">
                <a:solidFill>
                  <a:schemeClr val="bg1"/>
                </a:solidFill>
              </a:rPr>
              <a:t>100 pct. vedvarende energi.</a:t>
            </a:r>
          </a:p>
          <a:p>
            <a:pPr marL="285750" indent="-285750">
              <a:buFont typeface="Arial" panose="020B0604020202020204" pitchFamily="34" charset="0"/>
              <a:buChar char="•"/>
            </a:pPr>
            <a:endParaRPr lang="da-DK" sz="2000" dirty="0">
              <a:solidFill>
                <a:schemeClr val="bg1"/>
              </a:solidFill>
            </a:endParaRPr>
          </a:p>
          <a:p>
            <a:pPr marL="285750" indent="-285750">
              <a:buFont typeface="Arial" panose="020B0604020202020204" pitchFamily="34" charset="0"/>
              <a:buChar char="•"/>
            </a:pPr>
            <a:r>
              <a:rPr lang="da-DK" sz="2000" dirty="0">
                <a:solidFill>
                  <a:schemeClr val="bg1"/>
                </a:solidFill>
              </a:rPr>
              <a:t>Gennemførelse af energibesparende projekter, der samlet medfører en energibesparelse på 48 </a:t>
            </a:r>
            <a:r>
              <a:rPr lang="da-DK" sz="2000" dirty="0" err="1">
                <a:solidFill>
                  <a:schemeClr val="bg1"/>
                </a:solidFill>
              </a:rPr>
              <a:t>GWh</a:t>
            </a:r>
            <a:r>
              <a:rPr lang="da-DK" sz="2000" dirty="0">
                <a:solidFill>
                  <a:schemeClr val="bg1"/>
                </a:solidFill>
              </a:rPr>
              <a:t> svarende til 20 pct. af el- og varmeforbruget.</a:t>
            </a:r>
          </a:p>
          <a:p>
            <a:pPr marL="285750" indent="-285750">
              <a:buFont typeface="Arial" panose="020B0604020202020204" pitchFamily="34" charset="0"/>
              <a:buChar char="•"/>
            </a:pPr>
            <a:endParaRPr lang="da-DK" sz="2000" dirty="0">
              <a:solidFill>
                <a:schemeClr val="bg1"/>
              </a:solidFill>
            </a:endParaRPr>
          </a:p>
          <a:p>
            <a:pPr marL="285750" indent="-285750">
              <a:buFont typeface="Arial" panose="020B0604020202020204" pitchFamily="34" charset="0"/>
              <a:buChar char="•"/>
            </a:pPr>
            <a:r>
              <a:rPr lang="da-DK" sz="2000" dirty="0">
                <a:solidFill>
                  <a:schemeClr val="bg1"/>
                </a:solidFill>
              </a:rPr>
              <a:t>Reduktion af vandforbruget på 105.000 m</a:t>
            </a:r>
            <a:r>
              <a:rPr lang="da-DK" sz="2000" baseline="30000" dirty="0">
                <a:solidFill>
                  <a:schemeClr val="bg1"/>
                </a:solidFill>
              </a:rPr>
              <a:t>3</a:t>
            </a:r>
            <a:r>
              <a:rPr lang="da-DK" sz="2000" dirty="0">
                <a:solidFill>
                  <a:schemeClr val="bg1"/>
                </a:solidFill>
              </a:rPr>
              <a:t> svarende til 20 pct. reduktion</a:t>
            </a:r>
            <a:r>
              <a:rPr lang="da-DK" sz="2000" dirty="0" smtClean="0">
                <a:solidFill>
                  <a:schemeClr val="bg1"/>
                </a:solidFill>
              </a:rPr>
              <a:t>.</a:t>
            </a:r>
            <a:endParaRPr lang="da-DK" sz="2000" dirty="0"/>
          </a:p>
        </p:txBody>
      </p:sp>
    </p:spTree>
    <p:extLst>
      <p:ext uri="{BB962C8B-B14F-4D97-AF65-F5344CB8AC3E}">
        <p14:creationId xmlns:p14="http://schemas.microsoft.com/office/powerpoint/2010/main" val="275852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Vores verden – vores ansvar</a:t>
            </a:r>
            <a:endParaRPr lang="da-DK" dirty="0"/>
          </a:p>
        </p:txBody>
      </p:sp>
      <p:pic>
        <p:nvPicPr>
          <p:cNvPr id="6" name="Pladsholder til indhold 5">
            <a:hlinkClick r:id="rId3"/>
          </p:cNvPr>
          <p:cNvPicPr>
            <a:picLocks noGrp="1" noChangeAspect="1"/>
          </p:cNvPicPr>
          <p:nvPr>
            <p:ph idx="1"/>
          </p:nvPr>
        </p:nvPicPr>
        <p:blipFill>
          <a:blip r:embed="rId4"/>
          <a:stretch>
            <a:fillRect/>
          </a:stretch>
        </p:blipFill>
        <p:spPr>
          <a:xfrm>
            <a:off x="2886112" y="2637706"/>
            <a:ext cx="5750773" cy="3277322"/>
          </a:xfrm>
          <a:prstGeom prst="rect">
            <a:avLst/>
          </a:prstGeom>
        </p:spPr>
      </p:pic>
    </p:spTree>
    <p:extLst>
      <p:ext uri="{BB962C8B-B14F-4D97-AF65-F5344CB8AC3E}">
        <p14:creationId xmlns:p14="http://schemas.microsoft.com/office/powerpoint/2010/main" val="3576692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El, vand &amp; varme</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80000"/>
            <a:ext cx="1301475" cy="1302480"/>
          </a:xfrm>
          <a:prstGeom prst="rect">
            <a:avLst/>
          </a:prstGeom>
        </p:spPr>
      </p:pic>
      <p:sp>
        <p:nvSpPr>
          <p:cNvPr id="7" name="Pladsholder til indhold 6"/>
          <p:cNvSpPr>
            <a:spLocks noGrp="1"/>
          </p:cNvSpPr>
          <p:nvPr>
            <p:ph idx="1"/>
          </p:nvPr>
        </p:nvSpPr>
        <p:spPr>
          <a:xfrm>
            <a:off x="4500000" y="2159502"/>
            <a:ext cx="7142203" cy="4032000"/>
          </a:xfrm>
        </p:spPr>
        <p:txBody>
          <a:bodyPr/>
          <a:lstStyle/>
          <a:p>
            <a:pPr marL="0" indent="0">
              <a:buNone/>
            </a:pPr>
            <a:r>
              <a:rPr lang="da-DK" sz="2800" b="1" dirty="0">
                <a:solidFill>
                  <a:schemeClr val="accent2">
                    <a:lumMod val="50000"/>
                  </a:schemeClr>
                </a:solidFill>
              </a:rPr>
              <a:t>Eksempler på indsatser</a:t>
            </a:r>
          </a:p>
          <a:p>
            <a:endParaRPr lang="da-DK" sz="2000" b="1" dirty="0">
              <a:solidFill>
                <a:schemeClr val="accent2">
                  <a:lumMod val="50000"/>
                </a:schemeClr>
              </a:solidFill>
            </a:endParaRPr>
          </a:p>
          <a:p>
            <a:pPr marL="285750" indent="-285750">
              <a:buFont typeface="Arial" panose="020B0604020202020204" pitchFamily="34" charset="0"/>
              <a:buChar char="•"/>
            </a:pPr>
            <a:r>
              <a:rPr lang="da-DK" sz="2000" dirty="0">
                <a:solidFill>
                  <a:schemeClr val="accent2">
                    <a:lumMod val="50000"/>
                  </a:schemeClr>
                </a:solidFill>
              </a:rPr>
              <a:t>Fjerne medicinrester i spildevandet fra private husholdninger gennem biologiske processer – for under 50 kr. årligt pr. husstand.</a:t>
            </a:r>
            <a:endParaRPr lang="da-DK" sz="1200" dirty="0">
              <a:solidFill>
                <a:schemeClr val="accent2">
                  <a:lumMod val="50000"/>
                </a:schemeClr>
              </a:solidFill>
            </a:endParaRPr>
          </a:p>
        </p:txBody>
      </p:sp>
    </p:spTree>
    <p:extLst>
      <p:ext uri="{BB962C8B-B14F-4D97-AF65-F5344CB8AC3E}">
        <p14:creationId xmlns:p14="http://schemas.microsoft.com/office/powerpoint/2010/main" val="27285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Logistik, transport &amp; mobilitet</a:t>
            </a:r>
            <a:endParaRPr lang="da-DK" dirty="0"/>
          </a:p>
        </p:txBody>
      </p:sp>
      <p:sp>
        <p:nvSpPr>
          <p:cNvPr id="5" name="Pladsholder til indhold 6"/>
          <p:cNvSpPr>
            <a:spLocks noGrp="1"/>
          </p:cNvSpPr>
          <p:nvPr>
            <p:ph idx="1"/>
          </p:nvPr>
        </p:nvSpPr>
        <p:spPr>
          <a:xfrm>
            <a:off x="4500000" y="2160000"/>
            <a:ext cx="7286219" cy="4032000"/>
          </a:xfrm>
        </p:spPr>
        <p:txBody>
          <a:bodyPr/>
          <a:lstStyle/>
          <a:p>
            <a:r>
              <a:rPr lang="da-DK" sz="2800" b="1" dirty="0">
                <a:solidFill>
                  <a:schemeClr val="bg1"/>
                </a:solidFill>
              </a:rPr>
              <a:t>Delmål 2030</a:t>
            </a:r>
          </a:p>
          <a:p>
            <a:endParaRPr lang="da-DK" sz="2000" b="1" dirty="0">
              <a:solidFill>
                <a:schemeClr val="bg1"/>
              </a:solidFill>
            </a:endParaRPr>
          </a:p>
          <a:p>
            <a:pPr marL="285750" indent="-285750">
              <a:buFont typeface="Arial" panose="020B0604020202020204" pitchFamily="34" charset="0"/>
              <a:buChar char="•"/>
            </a:pPr>
            <a:r>
              <a:rPr lang="da-DK" sz="1600" dirty="0">
                <a:solidFill>
                  <a:schemeClr val="bg1"/>
                </a:solidFill>
              </a:rPr>
              <a:t>30 pct. reduktion af tjenesterejser senest i 2030 (målt i km) </a:t>
            </a:r>
            <a:endParaRPr lang="da-DK" sz="1600" dirty="0" smtClean="0">
              <a:solidFill>
                <a:schemeClr val="bg1"/>
              </a:solidFill>
            </a:endParaRPr>
          </a:p>
          <a:p>
            <a:pPr marL="285750" indent="-285750">
              <a:buFont typeface="Arial" panose="020B0604020202020204" pitchFamily="34" charset="0"/>
              <a:buChar char="•"/>
            </a:pPr>
            <a:endParaRPr lang="da-DK" sz="1600" dirty="0">
              <a:solidFill>
                <a:schemeClr val="bg1"/>
              </a:solidFill>
            </a:endParaRPr>
          </a:p>
          <a:p>
            <a:pPr marL="285750" indent="-285750">
              <a:buFont typeface="Arial" panose="020B0604020202020204" pitchFamily="34" charset="0"/>
              <a:buChar char="•"/>
            </a:pPr>
            <a:r>
              <a:rPr lang="da-DK" sz="1600" dirty="0">
                <a:solidFill>
                  <a:schemeClr val="bg1"/>
                </a:solidFill>
              </a:rPr>
              <a:t>Senest i 2025 vil alle nye udbud/indkøb af personbiler og varevogne (intern transport og dele af patientbefordringen) prioritere 100 pct. grønne drivmidler</a:t>
            </a:r>
            <a:r>
              <a:rPr lang="da-DK" sz="1600" dirty="0" smtClean="0">
                <a:solidFill>
                  <a:schemeClr val="bg1"/>
                </a:solidFill>
              </a:rPr>
              <a:t>.</a:t>
            </a:r>
          </a:p>
          <a:p>
            <a:pPr marL="285750" indent="-285750">
              <a:buFont typeface="Arial" panose="020B0604020202020204" pitchFamily="34" charset="0"/>
              <a:buChar char="•"/>
            </a:pPr>
            <a:endParaRPr lang="da-DK" sz="1600" dirty="0">
              <a:solidFill>
                <a:schemeClr val="bg1"/>
              </a:solidFill>
            </a:endParaRPr>
          </a:p>
          <a:p>
            <a:pPr marL="285750" indent="-285750">
              <a:buFont typeface="Arial" panose="020B0604020202020204" pitchFamily="34" charset="0"/>
              <a:buChar char="•"/>
            </a:pPr>
            <a:r>
              <a:rPr lang="da-DK" sz="1600" dirty="0">
                <a:solidFill>
                  <a:schemeClr val="bg1"/>
                </a:solidFill>
              </a:rPr>
              <a:t>100 pct. grønne drivmidler i </a:t>
            </a:r>
            <a:r>
              <a:rPr lang="da-DK" sz="1600" dirty="0" smtClean="0">
                <a:solidFill>
                  <a:schemeClr val="bg1"/>
                </a:solidFill>
              </a:rPr>
              <a:t>sygetransporten</a:t>
            </a:r>
          </a:p>
          <a:p>
            <a:pPr marL="285750" indent="-285750">
              <a:buFont typeface="Arial" panose="020B0604020202020204" pitchFamily="34" charset="0"/>
              <a:buChar char="•"/>
            </a:pPr>
            <a:endParaRPr lang="da-DK" sz="1600" dirty="0">
              <a:solidFill>
                <a:schemeClr val="bg1"/>
              </a:solidFill>
            </a:endParaRPr>
          </a:p>
          <a:p>
            <a:pPr marL="285750" indent="-285750">
              <a:buFont typeface="Arial" panose="020B0604020202020204" pitchFamily="34" charset="0"/>
              <a:buChar char="•"/>
            </a:pPr>
            <a:r>
              <a:rPr lang="da-DK" sz="1600" dirty="0">
                <a:solidFill>
                  <a:schemeClr val="bg1"/>
                </a:solidFill>
              </a:rPr>
              <a:t>CO2-neutral busdrift i den kollektive trafik senest i 2030 </a:t>
            </a:r>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80000"/>
            <a:ext cx="1301475" cy="1302480"/>
          </a:xfrm>
          <a:prstGeom prst="rect">
            <a:avLst/>
          </a:prstGeom>
        </p:spPr>
      </p:pic>
      <p:sp>
        <p:nvSpPr>
          <p:cNvPr id="8" name="Rektangel 7">
            <a:extLst>
              <a:ext uri="{FF2B5EF4-FFF2-40B4-BE49-F238E27FC236}">
                <a16:creationId xmlns:a16="http://schemas.microsoft.com/office/drawing/2014/main" id="{75B864B2-2BDE-5D4D-A4CD-5C00F12C22E8}"/>
              </a:ext>
            </a:extLst>
          </p:cNvPr>
          <p:cNvSpPr/>
          <p:nvPr/>
        </p:nvSpPr>
        <p:spPr>
          <a:xfrm>
            <a:off x="9393528" y="6166098"/>
            <a:ext cx="2409634" cy="261610"/>
          </a:xfrm>
          <a:prstGeom prst="rect">
            <a:avLst/>
          </a:prstGeom>
        </p:spPr>
        <p:txBody>
          <a:bodyPr wrap="none">
            <a:spAutoFit/>
          </a:bodyPr>
          <a:lstStyle/>
          <a:p>
            <a:pPr algn="r"/>
            <a:r>
              <a:rPr lang="da-DK" sz="1100" i="1" dirty="0">
                <a:solidFill>
                  <a:schemeClr val="bg1"/>
                </a:solidFill>
              </a:rPr>
              <a:t>Med udgangspunkt i 2018-data</a:t>
            </a:r>
          </a:p>
        </p:txBody>
      </p:sp>
    </p:spTree>
    <p:extLst>
      <p:ext uri="{BB962C8B-B14F-4D97-AF65-F5344CB8AC3E}">
        <p14:creationId xmlns:p14="http://schemas.microsoft.com/office/powerpoint/2010/main" val="1087060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Logistik, transport &amp; mobilitet</a:t>
            </a:r>
          </a:p>
        </p:txBody>
      </p:sp>
      <p:sp>
        <p:nvSpPr>
          <p:cNvPr id="7" name="Pladsholder til indhold 6"/>
          <p:cNvSpPr>
            <a:spLocks noGrp="1"/>
          </p:cNvSpPr>
          <p:nvPr>
            <p:ph idx="1"/>
          </p:nvPr>
        </p:nvSpPr>
        <p:spPr>
          <a:xfrm>
            <a:off x="4500000" y="2159502"/>
            <a:ext cx="7142203" cy="4032000"/>
          </a:xfrm>
        </p:spPr>
        <p:txBody>
          <a:bodyPr/>
          <a:lstStyle/>
          <a:p>
            <a:pPr marL="0" indent="0">
              <a:buNone/>
            </a:pPr>
            <a:r>
              <a:rPr lang="da-DK" sz="2800" b="1" dirty="0">
                <a:solidFill>
                  <a:schemeClr val="accent2">
                    <a:lumMod val="50000"/>
                  </a:schemeClr>
                </a:solidFill>
              </a:rPr>
              <a:t>Eksempler på indsatser</a:t>
            </a:r>
          </a:p>
          <a:p>
            <a:endParaRPr lang="da-DK" sz="2000" b="1" dirty="0">
              <a:solidFill>
                <a:schemeClr val="accent2">
                  <a:lumMod val="50000"/>
                </a:schemeClr>
              </a:solidFill>
            </a:endParaRPr>
          </a:p>
          <a:p>
            <a:pPr marL="285750" indent="-285750">
              <a:buFont typeface="Arial" panose="020B0604020202020204" pitchFamily="34" charset="0"/>
              <a:buChar char="•"/>
            </a:pPr>
            <a:r>
              <a:rPr lang="da-DK" sz="2000" dirty="0">
                <a:solidFill>
                  <a:schemeClr val="accent2">
                    <a:lumMod val="50000"/>
                  </a:schemeClr>
                </a:solidFill>
              </a:rPr>
              <a:t>Bæredygtig ”deleøkonomi” for 45.000 udstyrsartikler på AUH.</a:t>
            </a:r>
          </a:p>
          <a:p>
            <a:pPr marL="285750" indent="-285750">
              <a:buFont typeface="Arial" panose="020B0604020202020204" pitchFamily="34" charset="0"/>
              <a:buChar char="•"/>
            </a:pPr>
            <a:endParaRPr lang="da-DK" sz="2000" dirty="0">
              <a:solidFill>
                <a:schemeClr val="accent2">
                  <a:lumMod val="50000"/>
                </a:schemeClr>
              </a:solidFill>
            </a:endParaRPr>
          </a:p>
          <a:p>
            <a:pPr marL="285750" indent="-285750">
              <a:buFont typeface="Arial" panose="020B0604020202020204" pitchFamily="34" charset="0"/>
              <a:buChar char="•"/>
            </a:pPr>
            <a:r>
              <a:rPr lang="da-DK" sz="2000" dirty="0">
                <a:solidFill>
                  <a:schemeClr val="accent2">
                    <a:lumMod val="50000"/>
                  </a:schemeClr>
                </a:solidFill>
              </a:rPr>
              <a:t>Etablering af ét fælles lager for hele Region Midtjyllands forsyningskæde. </a:t>
            </a: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80000"/>
            <a:ext cx="1301475" cy="1302480"/>
          </a:xfrm>
          <a:prstGeom prst="rect">
            <a:avLst/>
          </a:prstGeom>
        </p:spPr>
      </p:pic>
    </p:spTree>
    <p:extLst>
      <p:ext uri="{BB962C8B-B14F-4D97-AF65-F5344CB8AC3E}">
        <p14:creationId xmlns:p14="http://schemas.microsoft.com/office/powerpoint/2010/main" val="3559556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 y="180000"/>
            <a:ext cx="1301475" cy="1302480"/>
          </a:xfrm>
          <a:prstGeom prst="rect">
            <a:avLst/>
          </a:prstGeom>
        </p:spPr>
      </p:pic>
      <p:pic>
        <p:nvPicPr>
          <p:cNvPr id="8" name="Billede 7" descr="Et billede, der indeholder bygning, person, mand, grøn&#10;&#10;Automatisk genereret beskrivelse">
            <a:extLst>
              <a:ext uri="{FF2B5EF4-FFF2-40B4-BE49-F238E27FC236}">
                <a16:creationId xmlns:a16="http://schemas.microsoft.com/office/drawing/2014/main" id="{17E11C4D-C2DE-9B4A-8820-1CE75B3D36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t="11685" r="599" b="18205"/>
          <a:stretch/>
        </p:blipFill>
        <p:spPr>
          <a:xfrm>
            <a:off x="1633091" y="1064359"/>
            <a:ext cx="5483498" cy="5806058"/>
          </a:xfrm>
          <a:prstGeom prst="rect">
            <a:avLst/>
          </a:prstGeom>
        </p:spPr>
      </p:pic>
      <p:sp>
        <p:nvSpPr>
          <p:cNvPr id="11" name="Rektangel 10"/>
          <p:cNvSpPr/>
          <p:nvPr/>
        </p:nvSpPr>
        <p:spPr>
          <a:xfrm>
            <a:off x="5605523" y="2637706"/>
            <a:ext cx="6606879" cy="3168352"/>
          </a:xfrm>
          <a:prstGeom prst="rect">
            <a:avLst/>
          </a:prstGeom>
          <a:solidFill>
            <a:schemeClr val="accent2">
              <a:lumMod val="50000"/>
            </a:schemeClr>
          </a:solid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0" name="Tekstfelt 9">
            <a:extLst>
              <a:ext uri="{FF2B5EF4-FFF2-40B4-BE49-F238E27FC236}">
                <a16:creationId xmlns:a16="http://schemas.microsoft.com/office/drawing/2014/main" id="{1E96AC21-9A92-A048-A6DC-972BB71ABBD6}"/>
              </a:ext>
            </a:extLst>
          </p:cNvPr>
          <p:cNvSpPr txBox="1"/>
          <p:nvPr/>
        </p:nvSpPr>
        <p:spPr>
          <a:xfrm>
            <a:off x="6383237" y="3014250"/>
            <a:ext cx="5051450" cy="3323987"/>
          </a:xfrm>
          <a:prstGeom prst="rect">
            <a:avLst/>
          </a:prstGeom>
          <a:noFill/>
        </p:spPr>
        <p:txBody>
          <a:bodyPr wrap="square" rtlCol="0">
            <a:spAutoFit/>
          </a:bodyPr>
          <a:lstStyle/>
          <a:p>
            <a:r>
              <a:rPr lang="da-DK" sz="1800" b="1" dirty="0">
                <a:solidFill>
                  <a:schemeClr val="bg2"/>
                </a:solidFill>
              </a:rPr>
              <a:t>Færre lastbiler og mindre emballage</a:t>
            </a:r>
            <a:endParaRPr lang="da-DK" sz="1600" b="1" dirty="0">
              <a:solidFill>
                <a:schemeClr val="bg2"/>
              </a:solidFill>
            </a:endParaRPr>
          </a:p>
          <a:p>
            <a:endParaRPr lang="da-DK" sz="1600" b="1" dirty="0">
              <a:solidFill>
                <a:schemeClr val="bg1"/>
              </a:solidFill>
            </a:endParaRPr>
          </a:p>
          <a:p>
            <a:pPr marL="285750" indent="-285750">
              <a:lnSpc>
                <a:spcPct val="150000"/>
              </a:lnSpc>
              <a:buFont typeface="Arial" panose="020B0604020202020204" pitchFamily="34" charset="0"/>
              <a:buChar char="•"/>
            </a:pPr>
            <a:r>
              <a:rPr lang="da-DK" sz="1600" dirty="0">
                <a:solidFill>
                  <a:schemeClr val="bg1"/>
                </a:solidFill>
              </a:rPr>
              <a:t>Kun ét lager i Region Midtjylland </a:t>
            </a:r>
          </a:p>
          <a:p>
            <a:pPr marL="285750" indent="-285750">
              <a:lnSpc>
                <a:spcPct val="150000"/>
              </a:lnSpc>
              <a:buFont typeface="Arial" panose="020B0604020202020204" pitchFamily="34" charset="0"/>
              <a:buChar char="•"/>
            </a:pPr>
            <a:r>
              <a:rPr lang="da-DK" sz="1600" dirty="0">
                <a:solidFill>
                  <a:schemeClr val="bg1"/>
                </a:solidFill>
              </a:rPr>
              <a:t>Leverandører til regionen leverer ét sted </a:t>
            </a:r>
          </a:p>
          <a:p>
            <a:pPr marL="285750" indent="-285750">
              <a:lnSpc>
                <a:spcPct val="150000"/>
              </a:lnSpc>
              <a:buFont typeface="Arial" panose="020B0604020202020204" pitchFamily="34" charset="0"/>
              <a:buChar char="•"/>
            </a:pPr>
            <a:r>
              <a:rPr lang="da-DK" sz="1600" dirty="0">
                <a:solidFill>
                  <a:schemeClr val="bg1"/>
                </a:solidFill>
              </a:rPr>
              <a:t>Bestilling efter behov</a:t>
            </a:r>
          </a:p>
          <a:p>
            <a:pPr marL="285750" indent="-285750">
              <a:lnSpc>
                <a:spcPct val="150000"/>
              </a:lnSpc>
              <a:buFont typeface="Arial" panose="020B0604020202020204" pitchFamily="34" charset="0"/>
              <a:buChar char="•"/>
            </a:pPr>
            <a:r>
              <a:rPr lang="da-DK" sz="1600" dirty="0">
                <a:solidFill>
                  <a:schemeClr val="bg1"/>
                </a:solidFill>
              </a:rPr>
              <a:t>Grønne plastkasser sparer pap </a:t>
            </a:r>
          </a:p>
          <a:p>
            <a:pPr marL="285750" indent="-285750">
              <a:lnSpc>
                <a:spcPct val="150000"/>
              </a:lnSpc>
              <a:buFont typeface="Arial" panose="020B0604020202020204" pitchFamily="34" charset="0"/>
              <a:buChar char="•"/>
            </a:pPr>
            <a:r>
              <a:rPr lang="da-DK" sz="1600" dirty="0">
                <a:solidFill>
                  <a:schemeClr val="bg1"/>
                </a:solidFill>
              </a:rPr>
              <a:t>CO2-aftryk fra emballage: 27 pct. </a:t>
            </a:r>
          </a:p>
          <a:p>
            <a:pPr>
              <a:lnSpc>
                <a:spcPct val="150000"/>
              </a:lnSpc>
            </a:pPr>
            <a:endParaRPr lang="da-DK" sz="1400" dirty="0">
              <a:solidFill>
                <a:schemeClr val="bg1"/>
              </a:solidFill>
            </a:endParaRPr>
          </a:p>
          <a:p>
            <a:endParaRPr lang="da-DK" sz="1200" dirty="0">
              <a:solidFill>
                <a:schemeClr val="bg1"/>
              </a:solidFill>
            </a:endParaRPr>
          </a:p>
          <a:p>
            <a:endParaRPr lang="da-DK" sz="900" dirty="0">
              <a:solidFill>
                <a:schemeClr val="bg1"/>
              </a:solidFill>
            </a:endParaRPr>
          </a:p>
          <a:p>
            <a:pPr marL="285750" indent="-285750" algn="ctr">
              <a:buFont typeface="Arial" panose="020B0604020202020204" pitchFamily="34" charset="0"/>
              <a:buChar char="•"/>
            </a:pPr>
            <a:endParaRPr lang="da-DK" sz="1600" dirty="0">
              <a:solidFill>
                <a:schemeClr val="bg1"/>
              </a:solidFill>
            </a:endParaRPr>
          </a:p>
        </p:txBody>
      </p:sp>
    </p:spTree>
    <p:extLst>
      <p:ext uri="{BB962C8B-B14F-4D97-AF65-F5344CB8AC3E}">
        <p14:creationId xmlns:p14="http://schemas.microsoft.com/office/powerpoint/2010/main" val="1731231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Social ansvarlighed</a:t>
            </a:r>
            <a:endParaRPr lang="da-DK" dirty="0"/>
          </a:p>
        </p:txBody>
      </p:sp>
      <p:sp>
        <p:nvSpPr>
          <p:cNvPr id="5" name="Pladsholder til indhold 6"/>
          <p:cNvSpPr>
            <a:spLocks noGrp="1"/>
          </p:cNvSpPr>
          <p:nvPr>
            <p:ph idx="1"/>
          </p:nvPr>
        </p:nvSpPr>
        <p:spPr>
          <a:xfrm>
            <a:off x="4500000" y="2160000"/>
            <a:ext cx="7286219" cy="4032000"/>
          </a:xfrm>
        </p:spPr>
        <p:txBody>
          <a:bodyPr/>
          <a:lstStyle/>
          <a:p>
            <a:r>
              <a:rPr lang="da-DK" sz="2800" b="1" dirty="0">
                <a:solidFill>
                  <a:schemeClr val="bg1"/>
                </a:solidFill>
              </a:rPr>
              <a:t>Delmål 2030</a:t>
            </a:r>
          </a:p>
          <a:p>
            <a:endParaRPr lang="da-DK" sz="2000" b="1" dirty="0">
              <a:solidFill>
                <a:schemeClr val="bg1"/>
              </a:solidFill>
            </a:endParaRPr>
          </a:p>
          <a:p>
            <a:pPr marL="285750" indent="-285750">
              <a:buFont typeface="Arial" panose="020B0604020202020204" pitchFamily="34" charset="0"/>
              <a:buChar char="•"/>
            </a:pPr>
            <a:r>
              <a:rPr lang="da-DK" sz="2000" dirty="0">
                <a:solidFill>
                  <a:schemeClr val="bg1"/>
                </a:solidFill>
              </a:rPr>
              <a:t>50 pct. færre arbejdsulykker blandt nyansatte (inden 2030) </a:t>
            </a:r>
          </a:p>
          <a:p>
            <a:pPr marL="285750" indent="-285750">
              <a:buFont typeface="Arial" panose="020B0604020202020204" pitchFamily="34" charset="0"/>
              <a:buChar char="•"/>
            </a:pPr>
            <a:endParaRPr lang="da-DK" sz="2000" dirty="0">
              <a:solidFill>
                <a:schemeClr val="bg1"/>
              </a:solidFill>
            </a:endParaRPr>
          </a:p>
          <a:p>
            <a:pPr marL="285750" indent="-285750">
              <a:buFont typeface="Arial" panose="020B0604020202020204" pitchFamily="34" charset="0"/>
              <a:buChar char="•"/>
            </a:pPr>
            <a:r>
              <a:rPr lang="da-DK" sz="2000" dirty="0">
                <a:solidFill>
                  <a:schemeClr val="bg1"/>
                </a:solidFill>
              </a:rPr>
              <a:t>Leve fuldt ud op til de politiske aftaler om praktikpladser til elever og studerende på relevante uddannelser i Region Midtjylland. </a:t>
            </a:r>
          </a:p>
          <a:p>
            <a:pPr marL="285750" indent="-285750">
              <a:buFont typeface="Arial" panose="020B0604020202020204" pitchFamily="34" charset="0"/>
              <a:buChar char="•"/>
            </a:pPr>
            <a:endParaRPr lang="da-DK" sz="2000" dirty="0">
              <a:solidFill>
                <a:schemeClr val="bg1"/>
              </a:solidFill>
            </a:endParaRPr>
          </a:p>
          <a:p>
            <a:pPr marL="285750" indent="-285750">
              <a:buFont typeface="Arial" panose="020B0604020202020204" pitchFamily="34" charset="0"/>
              <a:buChar char="•"/>
            </a:pPr>
            <a:r>
              <a:rPr lang="da-DK" sz="2000" dirty="0">
                <a:solidFill>
                  <a:schemeClr val="bg1"/>
                </a:solidFill>
              </a:rPr>
              <a:t>6 pct. af årsværk til opfyldelse af bygge- og anlægskontrakter er lære- og praktikpladser.</a:t>
            </a:r>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80000"/>
            <a:ext cx="1301475" cy="1302480"/>
          </a:xfrm>
          <a:prstGeom prst="rect">
            <a:avLst/>
          </a:prstGeom>
        </p:spPr>
      </p:pic>
    </p:spTree>
    <p:extLst>
      <p:ext uri="{BB962C8B-B14F-4D97-AF65-F5344CB8AC3E}">
        <p14:creationId xmlns:p14="http://schemas.microsoft.com/office/powerpoint/2010/main" val="1539839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Social ansvarlighed</a:t>
            </a:r>
            <a:endParaRPr lang="da-DK" dirty="0"/>
          </a:p>
        </p:txBody>
      </p:sp>
      <p:sp>
        <p:nvSpPr>
          <p:cNvPr id="5" name="Pladsholder til indhold 6"/>
          <p:cNvSpPr>
            <a:spLocks noGrp="1"/>
          </p:cNvSpPr>
          <p:nvPr>
            <p:ph idx="1"/>
          </p:nvPr>
        </p:nvSpPr>
        <p:spPr>
          <a:xfrm>
            <a:off x="4500000" y="2160000"/>
            <a:ext cx="7286219" cy="4032000"/>
          </a:xfrm>
        </p:spPr>
        <p:txBody>
          <a:bodyPr/>
          <a:lstStyle/>
          <a:p>
            <a:r>
              <a:rPr lang="da-DK" sz="2800" b="1" dirty="0">
                <a:solidFill>
                  <a:schemeClr val="bg1"/>
                </a:solidFill>
              </a:rPr>
              <a:t>Delmål </a:t>
            </a:r>
            <a:r>
              <a:rPr lang="da-DK" sz="2800" b="1" dirty="0" smtClean="0">
                <a:solidFill>
                  <a:schemeClr val="bg1"/>
                </a:solidFill>
              </a:rPr>
              <a:t>2030</a:t>
            </a:r>
            <a:r>
              <a:rPr lang="da-DK" sz="1800" b="1" dirty="0" smtClean="0">
                <a:solidFill>
                  <a:schemeClr val="bg1"/>
                </a:solidFill>
              </a:rPr>
              <a:t> </a:t>
            </a:r>
            <a:r>
              <a:rPr lang="da-DK" sz="1800" dirty="0" smtClean="0">
                <a:solidFill>
                  <a:schemeClr val="bg1"/>
                </a:solidFill>
              </a:rPr>
              <a:t>(</a:t>
            </a:r>
            <a:r>
              <a:rPr lang="da-DK" sz="1800" dirty="0">
                <a:solidFill>
                  <a:schemeClr val="bg1"/>
                </a:solidFill>
              </a:rPr>
              <a:t>forsat)</a:t>
            </a:r>
          </a:p>
          <a:p>
            <a:pPr marL="285750" indent="-285750">
              <a:buFont typeface="Arial" panose="020B0604020202020204" pitchFamily="34" charset="0"/>
              <a:buChar char="•"/>
            </a:pPr>
            <a:endParaRPr lang="da-DK" sz="1800" b="1" dirty="0">
              <a:solidFill>
                <a:schemeClr val="bg1"/>
              </a:solidFill>
            </a:endParaRPr>
          </a:p>
          <a:p>
            <a:pPr marL="285750" indent="-285750">
              <a:buFont typeface="Arial" panose="020B0604020202020204" pitchFamily="34" charset="0"/>
              <a:buChar char="•"/>
            </a:pPr>
            <a:r>
              <a:rPr lang="da-DK" sz="1800" dirty="0">
                <a:solidFill>
                  <a:schemeClr val="bg1"/>
                </a:solidFill>
              </a:rPr>
              <a:t>Min. 2 pct. er ansat på særlige vilkår</a:t>
            </a:r>
            <a:br>
              <a:rPr lang="da-DK" sz="1800" dirty="0">
                <a:solidFill>
                  <a:schemeClr val="bg1"/>
                </a:solidFill>
              </a:rPr>
            </a:br>
            <a:r>
              <a:rPr lang="da-DK" sz="1800" dirty="0">
                <a:solidFill>
                  <a:schemeClr val="bg1"/>
                </a:solidFill>
              </a:rPr>
              <a:t>(fleksjob, løntilskud og lign.)</a:t>
            </a:r>
          </a:p>
          <a:p>
            <a:pPr marL="285750" indent="-285750">
              <a:buFont typeface="Arial" panose="020B0604020202020204" pitchFamily="34" charset="0"/>
              <a:buChar char="•"/>
            </a:pPr>
            <a:endParaRPr lang="da-DK" sz="1800" i="1" dirty="0">
              <a:solidFill>
                <a:schemeClr val="bg1"/>
              </a:solidFill>
            </a:endParaRPr>
          </a:p>
          <a:p>
            <a:pPr marL="285750" indent="-285750">
              <a:buFont typeface="Arial" panose="020B0604020202020204" pitchFamily="34" charset="0"/>
              <a:buChar char="•"/>
            </a:pPr>
            <a:r>
              <a:rPr lang="da-DK" sz="1800" dirty="0">
                <a:solidFill>
                  <a:schemeClr val="bg1"/>
                </a:solidFill>
              </a:rPr>
              <a:t>Andelen af indvandrere og efterkommere i vores personalesammensætning afspejler samlet set andelen i regionens arbejdsstyrke. </a:t>
            </a:r>
          </a:p>
          <a:p>
            <a:pPr marL="285750" indent="-285750">
              <a:buFont typeface="Arial" panose="020B0604020202020204" pitchFamily="34" charset="0"/>
              <a:buChar char="•"/>
            </a:pPr>
            <a:endParaRPr lang="da-DK" sz="1800" dirty="0">
              <a:solidFill>
                <a:schemeClr val="bg1"/>
              </a:solidFill>
            </a:endParaRPr>
          </a:p>
          <a:p>
            <a:pPr marL="285750" indent="-285750">
              <a:buFont typeface="Arial" panose="020B0604020202020204" pitchFamily="34" charset="0"/>
              <a:buChar char="•"/>
            </a:pPr>
            <a:r>
              <a:rPr lang="da-DK" sz="1800" dirty="0">
                <a:solidFill>
                  <a:schemeClr val="bg1"/>
                </a:solidFill>
              </a:rPr>
              <a:t>Sammen med relevante uddannelsesinstitutioner arbejder vi for, at vi i 2030 har mindst 10 pct. mænd/kvinder blandt de faggrupper, hvor der er den mest ulige kønsfordeling.</a:t>
            </a:r>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80000"/>
            <a:ext cx="1301475" cy="1302480"/>
          </a:xfrm>
          <a:prstGeom prst="rect">
            <a:avLst/>
          </a:prstGeom>
        </p:spPr>
      </p:pic>
    </p:spTree>
    <p:extLst>
      <p:ext uri="{BB962C8B-B14F-4D97-AF65-F5344CB8AC3E}">
        <p14:creationId xmlns:p14="http://schemas.microsoft.com/office/powerpoint/2010/main" val="3716242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Social ansvarlighed</a:t>
            </a:r>
          </a:p>
        </p:txBody>
      </p:sp>
      <p:sp>
        <p:nvSpPr>
          <p:cNvPr id="7" name="Pladsholder til indhold 6"/>
          <p:cNvSpPr>
            <a:spLocks noGrp="1"/>
          </p:cNvSpPr>
          <p:nvPr>
            <p:ph idx="1"/>
          </p:nvPr>
        </p:nvSpPr>
        <p:spPr>
          <a:xfrm>
            <a:off x="4500000" y="2159502"/>
            <a:ext cx="7142203" cy="4032000"/>
          </a:xfrm>
        </p:spPr>
        <p:txBody>
          <a:bodyPr/>
          <a:lstStyle/>
          <a:p>
            <a:pPr marL="0" indent="0">
              <a:buNone/>
            </a:pPr>
            <a:r>
              <a:rPr lang="da-DK" sz="2800" b="1" dirty="0">
                <a:solidFill>
                  <a:schemeClr val="accent2">
                    <a:lumMod val="50000"/>
                  </a:schemeClr>
                </a:solidFill>
              </a:rPr>
              <a:t>Eksempler på indsatser</a:t>
            </a:r>
          </a:p>
          <a:p>
            <a:endParaRPr lang="da-DK" sz="2000" b="1" dirty="0">
              <a:solidFill>
                <a:schemeClr val="accent2">
                  <a:lumMod val="50000"/>
                </a:schemeClr>
              </a:solidFill>
            </a:endParaRPr>
          </a:p>
          <a:p>
            <a:pPr marL="285750" indent="-285750">
              <a:buFont typeface="Arial" panose="020B0604020202020204" pitchFamily="34" charset="0"/>
              <a:buChar char="•"/>
            </a:pPr>
            <a:r>
              <a:rPr lang="da-DK" sz="2000" dirty="0">
                <a:solidFill>
                  <a:schemeClr val="accent2">
                    <a:lumMod val="50000"/>
                  </a:schemeClr>
                </a:solidFill>
              </a:rPr>
              <a:t>Miljømærkede rengøringsmidler</a:t>
            </a:r>
          </a:p>
          <a:p>
            <a:pPr marL="285750" indent="-285750">
              <a:buFont typeface="Arial" panose="020B0604020202020204" pitchFamily="34" charset="0"/>
              <a:buChar char="•"/>
            </a:pPr>
            <a:endParaRPr lang="da-DK" sz="2000" dirty="0">
              <a:solidFill>
                <a:schemeClr val="accent2">
                  <a:lumMod val="50000"/>
                </a:schemeClr>
              </a:solidFill>
            </a:endParaRPr>
          </a:p>
          <a:p>
            <a:pPr marL="285750" indent="-285750">
              <a:buFont typeface="Arial" panose="020B0604020202020204" pitchFamily="34" charset="0"/>
              <a:buChar char="•"/>
            </a:pPr>
            <a:r>
              <a:rPr lang="da-DK" sz="2000" dirty="0">
                <a:solidFill>
                  <a:schemeClr val="accent2">
                    <a:lumMod val="50000"/>
                  </a:schemeClr>
                </a:solidFill>
              </a:rPr>
              <a:t>E-læring reducerer kørsel til kurser</a:t>
            </a: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80000"/>
            <a:ext cx="1301475" cy="1302480"/>
          </a:xfrm>
          <a:prstGeom prst="rect">
            <a:avLst/>
          </a:prstGeom>
        </p:spPr>
      </p:pic>
    </p:spTree>
    <p:extLst>
      <p:ext uri="{BB962C8B-B14F-4D97-AF65-F5344CB8AC3E}">
        <p14:creationId xmlns:p14="http://schemas.microsoft.com/office/powerpoint/2010/main" val="3329727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algn="ctr"/>
            <a:r>
              <a:rPr lang="da-DK" i="1" dirty="0">
                <a:solidFill>
                  <a:schemeClr val="bg1"/>
                </a:solidFill>
                <a:latin typeface="Verdana" panose="020B0604030504040204" pitchFamily="34" charset="0"/>
                <a:ea typeface="Verdana" panose="020B0604030504040204" pitchFamily="34" charset="0"/>
                <a:cs typeface="Verdana" panose="020B0604030504040204" pitchFamily="34" charset="0"/>
              </a:rPr>
              <a:t>”Procentsatser </a:t>
            </a:r>
          </a:p>
          <a:p>
            <a:pPr algn="ctr"/>
            <a:r>
              <a:rPr lang="da-DK" i="1" dirty="0">
                <a:solidFill>
                  <a:schemeClr val="bg1"/>
                </a:solidFill>
                <a:latin typeface="Verdana" panose="020B0604030504040204" pitchFamily="34" charset="0"/>
                <a:ea typeface="Verdana" panose="020B0604030504040204" pitchFamily="34" charset="0"/>
                <a:cs typeface="Verdana" panose="020B0604030504040204" pitchFamily="34" charset="0"/>
              </a:rPr>
              <a:t>starter ikke en bevægelse. </a:t>
            </a:r>
          </a:p>
          <a:p>
            <a:pPr algn="ctr"/>
            <a:r>
              <a:rPr lang="da-DK" i="1" dirty="0">
                <a:solidFill>
                  <a:schemeClr val="bg1"/>
                </a:solidFill>
                <a:latin typeface="Verdana" panose="020B0604030504040204" pitchFamily="34" charset="0"/>
                <a:ea typeface="Verdana" panose="020B0604030504040204" pitchFamily="34" charset="0"/>
                <a:cs typeface="Verdana" panose="020B0604030504040204" pitchFamily="34" charset="0"/>
              </a:rPr>
              <a:t>Det gør handling.”</a:t>
            </a:r>
          </a:p>
        </p:txBody>
      </p:sp>
      <p:sp>
        <p:nvSpPr>
          <p:cNvPr id="3" name="Titel 2"/>
          <p:cNvSpPr>
            <a:spLocks noGrp="1"/>
          </p:cNvSpPr>
          <p:nvPr>
            <p:ph type="title"/>
          </p:nvPr>
        </p:nvSpPr>
        <p:spPr/>
        <p:txBody>
          <a:bodyPr/>
          <a:lstStyle/>
          <a:p>
            <a:r>
              <a:rPr lang="da-DK" dirty="0"/>
              <a:t>Overordnede </a:t>
            </a:r>
            <a:r>
              <a:rPr lang="da-DK" dirty="0" smtClean="0"/>
              <a:t>klimamålsætninger</a:t>
            </a:r>
            <a:endParaRPr lang="da-DK" dirty="0"/>
          </a:p>
        </p:txBody>
      </p:sp>
    </p:spTree>
    <p:extLst>
      <p:ext uri="{BB962C8B-B14F-4D97-AF65-F5344CB8AC3E}">
        <p14:creationId xmlns:p14="http://schemas.microsoft.com/office/powerpoint/2010/main" val="1430159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solidFill>
                  <a:schemeClr val="accent2">
                    <a:lumMod val="50000"/>
                  </a:schemeClr>
                </a:solidFill>
              </a:rPr>
              <a:t>Overordnede </a:t>
            </a:r>
            <a:r>
              <a:rPr lang="da-DK" dirty="0" smtClean="0">
                <a:solidFill>
                  <a:schemeClr val="accent2">
                    <a:lumMod val="50000"/>
                  </a:schemeClr>
                </a:solidFill>
              </a:rPr>
              <a:t>klimamålsætninger</a:t>
            </a:r>
            <a:endParaRPr lang="da-DK" dirty="0"/>
          </a:p>
        </p:txBody>
      </p:sp>
      <p:sp>
        <p:nvSpPr>
          <p:cNvPr id="6" name="Pladsholder til indhold 6"/>
          <p:cNvSpPr>
            <a:spLocks noGrp="1"/>
          </p:cNvSpPr>
          <p:nvPr>
            <p:ph idx="1"/>
          </p:nvPr>
        </p:nvSpPr>
        <p:spPr>
          <a:xfrm>
            <a:off x="4500000" y="2159502"/>
            <a:ext cx="7142203" cy="4032000"/>
          </a:xfrm>
        </p:spPr>
        <p:txBody>
          <a:bodyPr/>
          <a:lstStyle/>
          <a:p>
            <a:pPr marL="285750" indent="-285750">
              <a:buFont typeface="Arial" panose="020B0604020202020204" pitchFamily="34" charset="0"/>
              <a:buChar char="•"/>
            </a:pPr>
            <a:r>
              <a:rPr lang="da-DK" sz="1800" dirty="0" smtClean="0">
                <a:solidFill>
                  <a:schemeClr val="accent2">
                    <a:lumMod val="50000"/>
                  </a:schemeClr>
                </a:solidFill>
              </a:rPr>
              <a:t>CO2-neutral </a:t>
            </a:r>
            <a:r>
              <a:rPr lang="da-DK" sz="1800" dirty="0">
                <a:solidFill>
                  <a:schemeClr val="accent2">
                    <a:lumMod val="50000"/>
                  </a:schemeClr>
                </a:solidFill>
              </a:rPr>
              <a:t>drift (energi og transport) i 2030</a:t>
            </a:r>
          </a:p>
          <a:p>
            <a:pPr marL="285750" indent="-285750">
              <a:buFont typeface="Arial" panose="020B0604020202020204" pitchFamily="34" charset="0"/>
              <a:buChar char="•"/>
            </a:pPr>
            <a:endParaRPr lang="da-DK" sz="1800" dirty="0">
              <a:solidFill>
                <a:schemeClr val="accent2">
                  <a:lumMod val="50000"/>
                </a:schemeClr>
              </a:solidFill>
            </a:endParaRPr>
          </a:p>
          <a:p>
            <a:pPr marL="285750" indent="-285750">
              <a:buFont typeface="Arial" panose="020B0604020202020204" pitchFamily="34" charset="0"/>
              <a:buChar char="•"/>
            </a:pPr>
            <a:r>
              <a:rPr lang="da-DK" sz="1800" b="1" dirty="0">
                <a:solidFill>
                  <a:schemeClr val="accent2">
                    <a:lumMod val="50000"/>
                  </a:schemeClr>
                </a:solidFill>
              </a:rPr>
              <a:t>67 pct. </a:t>
            </a:r>
            <a:r>
              <a:rPr lang="da-DK" sz="1800" dirty="0">
                <a:solidFill>
                  <a:schemeClr val="accent2">
                    <a:lumMod val="50000"/>
                  </a:schemeClr>
                </a:solidFill>
              </a:rPr>
              <a:t>reduktion af det samlede CO2-aftryk </a:t>
            </a:r>
            <a:br>
              <a:rPr lang="da-DK" sz="1800" dirty="0">
                <a:solidFill>
                  <a:schemeClr val="accent2">
                    <a:lumMod val="50000"/>
                  </a:schemeClr>
                </a:solidFill>
              </a:rPr>
            </a:br>
            <a:r>
              <a:rPr lang="da-DK" sz="1800" dirty="0">
                <a:solidFill>
                  <a:schemeClr val="accent2">
                    <a:lumMod val="50000"/>
                  </a:schemeClr>
                </a:solidFill>
              </a:rPr>
              <a:t>fra 2018 til 2030 </a:t>
            </a:r>
            <a:r>
              <a:rPr lang="da-DK" sz="1800" i="1" dirty="0">
                <a:solidFill>
                  <a:schemeClr val="accent2">
                    <a:lumMod val="50000"/>
                  </a:schemeClr>
                </a:solidFill>
              </a:rPr>
              <a:t>(</a:t>
            </a:r>
            <a:r>
              <a:rPr lang="da-DK" sz="1800" b="1" i="1" dirty="0">
                <a:solidFill>
                  <a:schemeClr val="accent2">
                    <a:lumMod val="50000"/>
                  </a:schemeClr>
                </a:solidFill>
              </a:rPr>
              <a:t>inkl. </a:t>
            </a:r>
            <a:r>
              <a:rPr lang="da-DK" sz="1800" i="1" dirty="0">
                <a:solidFill>
                  <a:schemeClr val="accent2">
                    <a:lumMod val="50000"/>
                  </a:schemeClr>
                </a:solidFill>
              </a:rPr>
              <a:t>varer og tjenesteydelser)</a:t>
            </a:r>
          </a:p>
          <a:p>
            <a:pPr marL="285750" indent="-285750">
              <a:buFont typeface="Arial" panose="020B0604020202020204" pitchFamily="34" charset="0"/>
              <a:buChar char="•"/>
            </a:pPr>
            <a:endParaRPr lang="da-DK" sz="1800" dirty="0">
              <a:solidFill>
                <a:schemeClr val="accent2">
                  <a:lumMod val="50000"/>
                </a:schemeClr>
              </a:solidFill>
            </a:endParaRPr>
          </a:p>
          <a:p>
            <a:pPr marL="285750" indent="-285750">
              <a:buFont typeface="Arial" panose="020B0604020202020204" pitchFamily="34" charset="0"/>
              <a:buChar char="•"/>
            </a:pPr>
            <a:r>
              <a:rPr lang="da-DK" sz="1800" b="1" dirty="0">
                <a:solidFill>
                  <a:schemeClr val="accent2">
                    <a:lumMod val="50000"/>
                  </a:schemeClr>
                </a:solidFill>
              </a:rPr>
              <a:t>96 pct. </a:t>
            </a:r>
            <a:r>
              <a:rPr lang="da-DK" sz="1800" dirty="0">
                <a:solidFill>
                  <a:schemeClr val="accent2">
                    <a:lumMod val="50000"/>
                  </a:schemeClr>
                </a:solidFill>
              </a:rPr>
              <a:t>reduktion af det samlede CO2-aftryk fra 1990 til 2030 (</a:t>
            </a:r>
            <a:r>
              <a:rPr lang="da-DK" sz="1800" b="1" dirty="0">
                <a:solidFill>
                  <a:schemeClr val="accent2">
                    <a:lumMod val="50000"/>
                  </a:schemeClr>
                </a:solidFill>
              </a:rPr>
              <a:t>ekskl. </a:t>
            </a:r>
            <a:r>
              <a:rPr lang="da-DK" sz="1800" dirty="0">
                <a:solidFill>
                  <a:schemeClr val="accent2">
                    <a:lumMod val="50000"/>
                  </a:schemeClr>
                </a:solidFill>
              </a:rPr>
              <a:t>varer og tjenesteydelser)</a:t>
            </a:r>
          </a:p>
          <a:p>
            <a:pPr marL="285750" indent="-285750">
              <a:buFont typeface="Arial" panose="020B0604020202020204" pitchFamily="34" charset="0"/>
              <a:buChar char="•"/>
            </a:pPr>
            <a:endParaRPr lang="da-DK" sz="1800" dirty="0">
              <a:solidFill>
                <a:schemeClr val="accent2">
                  <a:lumMod val="50000"/>
                </a:schemeClr>
              </a:solidFill>
            </a:endParaRPr>
          </a:p>
          <a:p>
            <a:pPr marL="285750" indent="-285750">
              <a:buFont typeface="Arial" panose="020B0604020202020204" pitchFamily="34" charset="0"/>
              <a:buChar char="•"/>
            </a:pPr>
            <a:r>
              <a:rPr lang="da-DK" sz="1800" dirty="0">
                <a:solidFill>
                  <a:schemeClr val="accent2">
                    <a:lumMod val="50000"/>
                  </a:schemeClr>
                </a:solidFill>
              </a:rPr>
              <a:t>CO2-neutral cirkulær region i 2050</a:t>
            </a:r>
          </a:p>
        </p:txBody>
      </p:sp>
      <p:pic>
        <p:nvPicPr>
          <p:cNvPr id="9" name="Billede 8">
            <a:extLst>
              <a:ext uri="{FF2B5EF4-FFF2-40B4-BE49-F238E27FC236}">
                <a16:creationId xmlns:a16="http://schemas.microsoft.com/office/drawing/2014/main" id="{01086A4C-A3DB-6346-AF6B-08BBF9DFF7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82" t="4997" r="33713" b="77977"/>
          <a:stretch/>
        </p:blipFill>
        <p:spPr>
          <a:xfrm>
            <a:off x="915641" y="2299810"/>
            <a:ext cx="3456459" cy="821968"/>
          </a:xfrm>
          <a:prstGeom prst="rect">
            <a:avLst/>
          </a:prstGeom>
        </p:spPr>
      </p:pic>
      <p:pic>
        <p:nvPicPr>
          <p:cNvPr id="10" name="Billede 9">
            <a:extLst>
              <a:ext uri="{FF2B5EF4-FFF2-40B4-BE49-F238E27FC236}">
                <a16:creationId xmlns:a16="http://schemas.microsoft.com/office/drawing/2014/main" id="{48D34C04-790B-8F48-8E7D-4C2BBF6BF0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83" t="82974" r="39908" b="5966"/>
          <a:stretch/>
        </p:blipFill>
        <p:spPr>
          <a:xfrm>
            <a:off x="915641" y="6064210"/>
            <a:ext cx="3072759" cy="533936"/>
          </a:xfrm>
          <a:prstGeom prst="rect">
            <a:avLst/>
          </a:prstGeom>
        </p:spPr>
      </p:pic>
      <p:pic>
        <p:nvPicPr>
          <p:cNvPr id="11" name="Billede 10">
            <a:extLst>
              <a:ext uri="{FF2B5EF4-FFF2-40B4-BE49-F238E27FC236}">
                <a16:creationId xmlns:a16="http://schemas.microsoft.com/office/drawing/2014/main" id="{086B6DC1-E6E5-AD45-A9A4-58EB30942C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21" t="20064" r="32495" b="17963"/>
          <a:stretch/>
        </p:blipFill>
        <p:spPr>
          <a:xfrm>
            <a:off x="503583" y="3030260"/>
            <a:ext cx="3868517" cy="2991822"/>
          </a:xfrm>
          <a:prstGeom prst="rect">
            <a:avLst/>
          </a:prstGeom>
        </p:spPr>
      </p:pic>
    </p:spTree>
    <p:extLst>
      <p:ext uri="{BB962C8B-B14F-4D97-AF65-F5344CB8AC3E}">
        <p14:creationId xmlns:p14="http://schemas.microsoft.com/office/powerpoint/2010/main" val="3621260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solidFill>
                  <a:schemeClr val="accent2">
                    <a:lumMod val="50000"/>
                  </a:schemeClr>
                </a:solidFill>
              </a:rPr>
              <a:t>Overordnede klimamålsætninger</a:t>
            </a:r>
            <a:endParaRPr lang="da-DK" dirty="0"/>
          </a:p>
        </p:txBody>
      </p:sp>
      <p:grpSp>
        <p:nvGrpSpPr>
          <p:cNvPr id="6" name="Gruppe 5">
            <a:extLst>
              <a:ext uri="{FF2B5EF4-FFF2-40B4-BE49-F238E27FC236}">
                <a16:creationId xmlns:a16="http://schemas.microsoft.com/office/drawing/2014/main" id="{DF6A4CCE-22F4-1E41-905F-70C81E975A5F}"/>
              </a:ext>
            </a:extLst>
          </p:cNvPr>
          <p:cNvGrpSpPr/>
          <p:nvPr/>
        </p:nvGrpSpPr>
        <p:grpSpPr>
          <a:xfrm>
            <a:off x="5270603" y="2352337"/>
            <a:ext cx="2505964" cy="1444357"/>
            <a:chOff x="5844037" y="2352337"/>
            <a:chExt cx="2505964" cy="1444357"/>
          </a:xfrm>
        </p:grpSpPr>
        <p:sp>
          <p:nvSpPr>
            <p:cNvPr id="7" name="Tekstfelt 6">
              <a:extLst>
                <a:ext uri="{FF2B5EF4-FFF2-40B4-BE49-F238E27FC236}">
                  <a16:creationId xmlns:a16="http://schemas.microsoft.com/office/drawing/2014/main" id="{F29699CB-7D8F-2140-87E3-65C8F65FFD69}"/>
                </a:ext>
              </a:extLst>
            </p:cNvPr>
            <p:cNvSpPr txBox="1"/>
            <p:nvPr/>
          </p:nvSpPr>
          <p:spPr>
            <a:xfrm>
              <a:off x="5879182" y="3073419"/>
              <a:ext cx="2470819" cy="723275"/>
            </a:xfrm>
            <a:prstGeom prst="rect">
              <a:avLst/>
            </a:prstGeom>
            <a:noFill/>
          </p:spPr>
          <p:txBody>
            <a:bodyPr wrap="square" rtlCol="0">
              <a:spAutoFit/>
            </a:bodyPr>
            <a:lstStyle/>
            <a:p>
              <a:r>
                <a:rPr lang="da-DK" sz="1200" dirty="0">
                  <a:solidFill>
                    <a:schemeClr val="accent2">
                      <a:lumMod val="50000"/>
                    </a:schemeClr>
                  </a:solidFill>
                </a:rPr>
                <a:t>Reduktion af det samlede </a:t>
              </a:r>
            </a:p>
            <a:p>
              <a:r>
                <a:rPr lang="da-DK" sz="1200" dirty="0">
                  <a:solidFill>
                    <a:schemeClr val="accent2">
                      <a:lumMod val="50000"/>
                    </a:schemeClr>
                  </a:solidFill>
                </a:rPr>
                <a:t>CO2-aftryk fra 2018 til 2030</a:t>
              </a:r>
            </a:p>
            <a:p>
              <a:endParaRPr lang="da-DK" sz="600" i="1" dirty="0">
                <a:solidFill>
                  <a:schemeClr val="accent2">
                    <a:lumMod val="50000"/>
                  </a:schemeClr>
                </a:solidFill>
              </a:endParaRPr>
            </a:p>
            <a:p>
              <a:r>
                <a:rPr lang="da-DK" sz="1100" i="1" dirty="0">
                  <a:solidFill>
                    <a:schemeClr val="accent2">
                      <a:lumMod val="50000"/>
                    </a:schemeClr>
                  </a:solidFill>
                </a:rPr>
                <a:t>(</a:t>
              </a:r>
              <a:r>
                <a:rPr lang="da-DK" sz="1100" b="1" i="1" dirty="0">
                  <a:solidFill>
                    <a:schemeClr val="accent2">
                      <a:lumMod val="50000"/>
                    </a:schemeClr>
                  </a:solidFill>
                </a:rPr>
                <a:t>inkl. </a:t>
              </a:r>
              <a:r>
                <a:rPr lang="da-DK" sz="1100" i="1" dirty="0">
                  <a:solidFill>
                    <a:schemeClr val="accent2">
                      <a:lumMod val="50000"/>
                    </a:schemeClr>
                  </a:solidFill>
                </a:rPr>
                <a:t>varer og tjenesteydelser)</a:t>
              </a:r>
            </a:p>
          </p:txBody>
        </p:sp>
        <p:sp>
          <p:nvSpPr>
            <p:cNvPr id="8" name="Rektangel 7">
              <a:extLst>
                <a:ext uri="{FF2B5EF4-FFF2-40B4-BE49-F238E27FC236}">
                  <a16:creationId xmlns:a16="http://schemas.microsoft.com/office/drawing/2014/main" id="{59F9FB1A-9A41-184C-AC40-4E99642479C4}"/>
                </a:ext>
              </a:extLst>
            </p:cNvPr>
            <p:cNvSpPr/>
            <p:nvPr/>
          </p:nvSpPr>
          <p:spPr>
            <a:xfrm>
              <a:off x="5844037" y="2352337"/>
              <a:ext cx="1896673" cy="769441"/>
            </a:xfrm>
            <a:prstGeom prst="rect">
              <a:avLst/>
            </a:prstGeom>
          </p:spPr>
          <p:txBody>
            <a:bodyPr wrap="none">
              <a:spAutoFit/>
            </a:bodyPr>
            <a:lstStyle/>
            <a:p>
              <a:r>
                <a:rPr lang="da-DK" sz="4400" b="1" dirty="0">
                  <a:solidFill>
                    <a:schemeClr val="accent2">
                      <a:lumMod val="50000"/>
                    </a:schemeClr>
                  </a:solidFill>
                </a:rPr>
                <a:t>67% </a:t>
              </a:r>
              <a:endParaRPr lang="da-DK" sz="4400" dirty="0">
                <a:solidFill>
                  <a:schemeClr val="accent2">
                    <a:lumMod val="50000"/>
                  </a:schemeClr>
                </a:solidFill>
              </a:endParaRPr>
            </a:p>
          </p:txBody>
        </p:sp>
      </p:grpSp>
      <p:grpSp>
        <p:nvGrpSpPr>
          <p:cNvPr id="9" name="Gruppe 8">
            <a:extLst>
              <a:ext uri="{FF2B5EF4-FFF2-40B4-BE49-F238E27FC236}">
                <a16:creationId xmlns:a16="http://schemas.microsoft.com/office/drawing/2014/main" id="{CC03E08F-7CBD-FF47-9BE1-60B39797B493}"/>
              </a:ext>
            </a:extLst>
          </p:cNvPr>
          <p:cNvGrpSpPr/>
          <p:nvPr/>
        </p:nvGrpSpPr>
        <p:grpSpPr>
          <a:xfrm>
            <a:off x="8197522" y="2299810"/>
            <a:ext cx="3156649" cy="1547218"/>
            <a:chOff x="8770956" y="2299810"/>
            <a:chExt cx="3156649" cy="1547218"/>
          </a:xfrm>
        </p:grpSpPr>
        <p:pic>
          <p:nvPicPr>
            <p:cNvPr id="10" name="Billede 9">
              <a:extLst>
                <a:ext uri="{FF2B5EF4-FFF2-40B4-BE49-F238E27FC236}">
                  <a16:creationId xmlns:a16="http://schemas.microsoft.com/office/drawing/2014/main" id="{03E83E98-C545-2D4B-9F04-3DD6011A4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0956" y="2299810"/>
              <a:ext cx="1583368" cy="1547218"/>
            </a:xfrm>
            <a:prstGeom prst="rect">
              <a:avLst/>
            </a:prstGeom>
          </p:spPr>
        </p:pic>
        <p:sp>
          <p:nvSpPr>
            <p:cNvPr id="11" name="Tekstfelt 10">
              <a:extLst>
                <a:ext uri="{FF2B5EF4-FFF2-40B4-BE49-F238E27FC236}">
                  <a16:creationId xmlns:a16="http://schemas.microsoft.com/office/drawing/2014/main" id="{F6E5B9B1-B93A-1D4C-B22E-B8B17AB138AA}"/>
                </a:ext>
              </a:extLst>
            </p:cNvPr>
            <p:cNvSpPr txBox="1"/>
            <p:nvPr/>
          </p:nvSpPr>
          <p:spPr>
            <a:xfrm>
              <a:off x="10631710" y="2880871"/>
              <a:ext cx="1295895" cy="581437"/>
            </a:xfrm>
            <a:prstGeom prst="rect">
              <a:avLst/>
            </a:prstGeom>
            <a:noFill/>
          </p:spPr>
          <p:txBody>
            <a:bodyPr wrap="square" rtlCol="0">
              <a:spAutoFit/>
            </a:bodyPr>
            <a:lstStyle/>
            <a:p>
              <a:r>
                <a:rPr lang="da-DK" sz="1050" dirty="0">
                  <a:solidFill>
                    <a:schemeClr val="accent2">
                      <a:lumMod val="50000"/>
                    </a:schemeClr>
                  </a:solidFill>
                </a:rPr>
                <a:t>Varer og tjenesteydelser </a:t>
              </a:r>
              <a:r>
                <a:rPr lang="da-DK" sz="1050" b="1" dirty="0">
                  <a:solidFill>
                    <a:schemeClr val="accent2">
                      <a:lumMod val="50000"/>
                    </a:schemeClr>
                  </a:solidFill>
                </a:rPr>
                <a:t>= 69 pct.</a:t>
              </a:r>
            </a:p>
          </p:txBody>
        </p:sp>
        <p:cxnSp>
          <p:nvCxnSpPr>
            <p:cNvPr id="12" name="Lige forbindelse 11">
              <a:extLst>
                <a:ext uri="{FF2B5EF4-FFF2-40B4-BE49-F238E27FC236}">
                  <a16:creationId xmlns:a16="http://schemas.microsoft.com/office/drawing/2014/main" id="{E17E2958-D67A-6540-AFC9-6784E36A458A}"/>
                </a:ext>
              </a:extLst>
            </p:cNvPr>
            <p:cNvCxnSpPr/>
            <p:nvPr/>
          </p:nvCxnSpPr>
          <p:spPr bwMode="auto">
            <a:xfrm flipH="1">
              <a:off x="10199663" y="3030260"/>
              <a:ext cx="360039" cy="0"/>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3" name="Billede 12">
            <a:extLst>
              <a:ext uri="{FF2B5EF4-FFF2-40B4-BE49-F238E27FC236}">
                <a16:creationId xmlns:a16="http://schemas.microsoft.com/office/drawing/2014/main" id="{086B6DC1-E6E5-AD45-A9A4-58EB30942C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21" t="20064" r="32495" b="17963"/>
          <a:stretch/>
        </p:blipFill>
        <p:spPr>
          <a:xfrm>
            <a:off x="503583" y="3030260"/>
            <a:ext cx="3868517" cy="2991822"/>
          </a:xfrm>
          <a:prstGeom prst="rect">
            <a:avLst/>
          </a:prstGeom>
        </p:spPr>
      </p:pic>
      <p:pic>
        <p:nvPicPr>
          <p:cNvPr id="14" name="Billede 13">
            <a:extLst>
              <a:ext uri="{FF2B5EF4-FFF2-40B4-BE49-F238E27FC236}">
                <a16:creationId xmlns:a16="http://schemas.microsoft.com/office/drawing/2014/main" id="{240A469E-4B7E-3747-B07A-AF9293B4DE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21" t="20077" r="34863" b="17910"/>
          <a:stretch/>
        </p:blipFill>
        <p:spPr>
          <a:xfrm>
            <a:off x="503583" y="3030260"/>
            <a:ext cx="3722045" cy="2991822"/>
          </a:xfrm>
          <a:prstGeom prst="rect">
            <a:avLst/>
          </a:prstGeom>
        </p:spPr>
      </p:pic>
      <p:grpSp>
        <p:nvGrpSpPr>
          <p:cNvPr id="15" name="Gruppe 14">
            <a:extLst>
              <a:ext uri="{FF2B5EF4-FFF2-40B4-BE49-F238E27FC236}">
                <a16:creationId xmlns:a16="http://schemas.microsoft.com/office/drawing/2014/main" id="{9DC3DBD9-18E2-634F-9DA3-BC416D150FCE}"/>
              </a:ext>
            </a:extLst>
          </p:cNvPr>
          <p:cNvGrpSpPr/>
          <p:nvPr/>
        </p:nvGrpSpPr>
        <p:grpSpPr>
          <a:xfrm>
            <a:off x="5270603" y="4423640"/>
            <a:ext cx="2666979" cy="1444357"/>
            <a:chOff x="5844037" y="4423640"/>
            <a:chExt cx="2666979" cy="1444357"/>
          </a:xfrm>
        </p:grpSpPr>
        <p:sp>
          <p:nvSpPr>
            <p:cNvPr id="16" name="Tekstfelt 15">
              <a:extLst>
                <a:ext uri="{FF2B5EF4-FFF2-40B4-BE49-F238E27FC236}">
                  <a16:creationId xmlns:a16="http://schemas.microsoft.com/office/drawing/2014/main" id="{B54FC76D-FF5E-A841-B0A4-1125660367A0}"/>
                </a:ext>
              </a:extLst>
            </p:cNvPr>
            <p:cNvSpPr txBox="1"/>
            <p:nvPr/>
          </p:nvSpPr>
          <p:spPr>
            <a:xfrm>
              <a:off x="5879182" y="5144722"/>
              <a:ext cx="2631834" cy="723275"/>
            </a:xfrm>
            <a:prstGeom prst="rect">
              <a:avLst/>
            </a:prstGeom>
            <a:noFill/>
          </p:spPr>
          <p:txBody>
            <a:bodyPr wrap="square" rtlCol="0">
              <a:spAutoFit/>
            </a:bodyPr>
            <a:lstStyle/>
            <a:p>
              <a:r>
                <a:rPr lang="da-DK" sz="1200" dirty="0">
                  <a:solidFill>
                    <a:schemeClr val="accent2">
                      <a:lumMod val="50000"/>
                    </a:schemeClr>
                  </a:solidFill>
                </a:rPr>
                <a:t>Reduktion af det samlede </a:t>
              </a:r>
            </a:p>
            <a:p>
              <a:r>
                <a:rPr lang="da-DK" sz="1200" dirty="0">
                  <a:solidFill>
                    <a:schemeClr val="accent2">
                      <a:lumMod val="50000"/>
                    </a:schemeClr>
                  </a:solidFill>
                </a:rPr>
                <a:t>CO2-aftryk fra 1990 til 2030</a:t>
              </a:r>
            </a:p>
            <a:p>
              <a:endParaRPr lang="da-DK" sz="600" i="1" dirty="0">
                <a:solidFill>
                  <a:schemeClr val="accent2">
                    <a:lumMod val="50000"/>
                  </a:schemeClr>
                </a:solidFill>
              </a:endParaRPr>
            </a:p>
            <a:p>
              <a:r>
                <a:rPr lang="da-DK" sz="1100" i="1" dirty="0">
                  <a:solidFill>
                    <a:schemeClr val="accent2">
                      <a:lumMod val="50000"/>
                    </a:schemeClr>
                  </a:solidFill>
                </a:rPr>
                <a:t>(</a:t>
              </a:r>
              <a:r>
                <a:rPr lang="da-DK" sz="1100" b="1" i="1" dirty="0">
                  <a:solidFill>
                    <a:schemeClr val="accent2">
                      <a:lumMod val="50000"/>
                    </a:schemeClr>
                  </a:solidFill>
                </a:rPr>
                <a:t>ekskl. </a:t>
              </a:r>
              <a:r>
                <a:rPr lang="da-DK" sz="1100" i="1" dirty="0">
                  <a:solidFill>
                    <a:schemeClr val="accent2">
                      <a:lumMod val="50000"/>
                    </a:schemeClr>
                  </a:solidFill>
                </a:rPr>
                <a:t>varer og tjenesteydelser)</a:t>
              </a:r>
            </a:p>
          </p:txBody>
        </p:sp>
        <p:sp>
          <p:nvSpPr>
            <p:cNvPr id="17" name="Rektangel 16">
              <a:extLst>
                <a:ext uri="{FF2B5EF4-FFF2-40B4-BE49-F238E27FC236}">
                  <a16:creationId xmlns:a16="http://schemas.microsoft.com/office/drawing/2014/main" id="{D2E9CC34-3FB0-4F40-81FF-5B1335D76188}"/>
                </a:ext>
              </a:extLst>
            </p:cNvPr>
            <p:cNvSpPr/>
            <p:nvPr/>
          </p:nvSpPr>
          <p:spPr>
            <a:xfrm>
              <a:off x="5844037" y="4423640"/>
              <a:ext cx="1896673" cy="769441"/>
            </a:xfrm>
            <a:prstGeom prst="rect">
              <a:avLst/>
            </a:prstGeom>
          </p:spPr>
          <p:txBody>
            <a:bodyPr wrap="none">
              <a:spAutoFit/>
            </a:bodyPr>
            <a:lstStyle/>
            <a:p>
              <a:r>
                <a:rPr lang="da-DK" sz="4400" b="1" dirty="0">
                  <a:solidFill>
                    <a:schemeClr val="accent2">
                      <a:lumMod val="50000"/>
                    </a:schemeClr>
                  </a:solidFill>
                </a:rPr>
                <a:t>96% </a:t>
              </a:r>
              <a:endParaRPr lang="da-DK" sz="4400" dirty="0">
                <a:solidFill>
                  <a:schemeClr val="accent2">
                    <a:lumMod val="50000"/>
                  </a:schemeClr>
                </a:solidFill>
              </a:endParaRPr>
            </a:p>
          </p:txBody>
        </p:sp>
      </p:grpSp>
      <p:grpSp>
        <p:nvGrpSpPr>
          <p:cNvPr id="18" name="Gruppe 17">
            <a:extLst>
              <a:ext uri="{FF2B5EF4-FFF2-40B4-BE49-F238E27FC236}">
                <a16:creationId xmlns:a16="http://schemas.microsoft.com/office/drawing/2014/main" id="{CCCCF02E-B193-D84F-BEB4-64A757C1229F}"/>
              </a:ext>
            </a:extLst>
          </p:cNvPr>
          <p:cNvGrpSpPr/>
          <p:nvPr/>
        </p:nvGrpSpPr>
        <p:grpSpPr>
          <a:xfrm>
            <a:off x="8213233" y="4303760"/>
            <a:ext cx="3140938" cy="1815789"/>
            <a:chOff x="8786667" y="4303760"/>
            <a:chExt cx="3140938" cy="1815789"/>
          </a:xfrm>
        </p:grpSpPr>
        <p:pic>
          <p:nvPicPr>
            <p:cNvPr id="19" name="Billede 18">
              <a:extLst>
                <a:ext uri="{FF2B5EF4-FFF2-40B4-BE49-F238E27FC236}">
                  <a16:creationId xmlns:a16="http://schemas.microsoft.com/office/drawing/2014/main" id="{F8D5DD68-7BE0-8A49-8BE0-0D5B5B1126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6667" y="4303760"/>
              <a:ext cx="1583368" cy="1815789"/>
            </a:xfrm>
            <a:prstGeom prst="rect">
              <a:avLst/>
            </a:prstGeom>
          </p:spPr>
        </p:pic>
        <p:sp>
          <p:nvSpPr>
            <p:cNvPr id="20" name="Tekstfelt 19">
              <a:extLst>
                <a:ext uri="{FF2B5EF4-FFF2-40B4-BE49-F238E27FC236}">
                  <a16:creationId xmlns:a16="http://schemas.microsoft.com/office/drawing/2014/main" id="{CE6D10E1-61BD-764B-ABEC-53A49B38C351}"/>
                </a:ext>
              </a:extLst>
            </p:cNvPr>
            <p:cNvSpPr txBox="1"/>
            <p:nvPr/>
          </p:nvSpPr>
          <p:spPr>
            <a:xfrm>
              <a:off x="10631710" y="4796582"/>
              <a:ext cx="1295895" cy="577081"/>
            </a:xfrm>
            <a:prstGeom prst="rect">
              <a:avLst/>
            </a:prstGeom>
            <a:noFill/>
          </p:spPr>
          <p:txBody>
            <a:bodyPr wrap="square" rtlCol="0">
              <a:spAutoFit/>
            </a:bodyPr>
            <a:lstStyle/>
            <a:p>
              <a:r>
                <a:rPr lang="da-DK" sz="1050" dirty="0">
                  <a:solidFill>
                    <a:schemeClr val="accent2">
                      <a:lumMod val="50000"/>
                    </a:schemeClr>
                  </a:solidFill>
                </a:rPr>
                <a:t>Energi og dele af transport</a:t>
              </a:r>
            </a:p>
            <a:p>
              <a:r>
                <a:rPr lang="da-DK" sz="1050" b="1" dirty="0">
                  <a:solidFill>
                    <a:schemeClr val="accent2">
                      <a:lumMod val="50000"/>
                    </a:schemeClr>
                  </a:solidFill>
                </a:rPr>
                <a:t>= XX pct.</a:t>
              </a:r>
            </a:p>
          </p:txBody>
        </p:sp>
        <p:cxnSp>
          <p:nvCxnSpPr>
            <p:cNvPr id="21" name="Lige forbindelse 20">
              <a:extLst>
                <a:ext uri="{FF2B5EF4-FFF2-40B4-BE49-F238E27FC236}">
                  <a16:creationId xmlns:a16="http://schemas.microsoft.com/office/drawing/2014/main" id="{C1A71977-141F-DC48-A9E5-63D4DE65F3D2}"/>
                </a:ext>
              </a:extLst>
            </p:cNvPr>
            <p:cNvCxnSpPr/>
            <p:nvPr/>
          </p:nvCxnSpPr>
          <p:spPr bwMode="auto">
            <a:xfrm flipH="1">
              <a:off x="9479582" y="4906477"/>
              <a:ext cx="1080121" cy="0"/>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2" name="Billede 21">
            <a:extLst>
              <a:ext uri="{FF2B5EF4-FFF2-40B4-BE49-F238E27FC236}">
                <a16:creationId xmlns:a16="http://schemas.microsoft.com/office/drawing/2014/main" id="{64C2EFCD-78AF-934D-A33A-DCBAC477B4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21" t="20077" r="33679" b="15890"/>
          <a:stretch/>
        </p:blipFill>
        <p:spPr>
          <a:xfrm>
            <a:off x="503583" y="3030260"/>
            <a:ext cx="3794054" cy="3089289"/>
          </a:xfrm>
          <a:prstGeom prst="rect">
            <a:avLst/>
          </a:prstGeom>
        </p:spPr>
      </p:pic>
      <p:pic>
        <p:nvPicPr>
          <p:cNvPr id="23" name="Billede 22">
            <a:extLst>
              <a:ext uri="{FF2B5EF4-FFF2-40B4-BE49-F238E27FC236}">
                <a16:creationId xmlns:a16="http://schemas.microsoft.com/office/drawing/2014/main" id="{01086A4C-A3DB-6346-AF6B-08BBF9DFF7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482" t="4997" r="33713" b="77977"/>
          <a:stretch/>
        </p:blipFill>
        <p:spPr>
          <a:xfrm>
            <a:off x="915641" y="2299810"/>
            <a:ext cx="3456459" cy="821968"/>
          </a:xfrm>
          <a:prstGeom prst="rect">
            <a:avLst/>
          </a:prstGeom>
        </p:spPr>
      </p:pic>
      <p:pic>
        <p:nvPicPr>
          <p:cNvPr id="24" name="Billede 23">
            <a:extLst>
              <a:ext uri="{FF2B5EF4-FFF2-40B4-BE49-F238E27FC236}">
                <a16:creationId xmlns:a16="http://schemas.microsoft.com/office/drawing/2014/main" id="{48D34C04-790B-8F48-8E7D-4C2BBF6BF0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483" t="82974" r="39908" b="5966"/>
          <a:stretch/>
        </p:blipFill>
        <p:spPr>
          <a:xfrm>
            <a:off x="915641" y="6064210"/>
            <a:ext cx="3072759" cy="533936"/>
          </a:xfrm>
          <a:prstGeom prst="rect">
            <a:avLst/>
          </a:prstGeom>
        </p:spPr>
      </p:pic>
    </p:spTree>
    <p:extLst>
      <p:ext uri="{BB962C8B-B14F-4D97-AF65-F5344CB8AC3E}">
        <p14:creationId xmlns:p14="http://schemas.microsoft.com/office/powerpoint/2010/main" val="27358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Vores verden – vores ansvar</a:t>
            </a:r>
            <a:endParaRPr lang="da-DK" dirty="0"/>
          </a:p>
        </p:txBody>
      </p:sp>
      <p:pic>
        <p:nvPicPr>
          <p:cNvPr id="6" name="Pladsholder til indhold 5" descr="Et billede, der indeholder monitor, skærm, telefon, mobiltelefon&#10;&#10;Automatisk genereret beskrivelse">
            <a:extLst>
              <a:ext uri="{FF2B5EF4-FFF2-40B4-BE49-F238E27FC236}">
                <a16:creationId xmlns:a16="http://schemas.microsoft.com/office/drawing/2014/main" id="{4054EC94-6079-D145-8DB2-AA3851861D0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014" t="30048" r="8061" b="11145"/>
          <a:stretch/>
        </p:blipFill>
        <p:spPr>
          <a:xfrm>
            <a:off x="829541" y="2159000"/>
            <a:ext cx="9864581" cy="4032250"/>
          </a:xfrm>
          <a:prstGeom prst="rect">
            <a:avLst/>
          </a:prstGeom>
        </p:spPr>
      </p:pic>
    </p:spTree>
    <p:extLst>
      <p:ext uri="{BB962C8B-B14F-4D97-AF65-F5344CB8AC3E}">
        <p14:creationId xmlns:p14="http://schemas.microsoft.com/office/powerpoint/2010/main" val="296531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Fra papir til handling </a:t>
            </a:r>
            <a:br>
              <a:rPr lang="da-DK" dirty="0" smtClean="0"/>
            </a:br>
            <a:r>
              <a:rPr lang="da-DK" sz="1600" b="0" dirty="0" smtClean="0">
                <a:solidFill>
                  <a:schemeClr val="accent2">
                    <a:lumMod val="50000"/>
                  </a:schemeClr>
                </a:solidFill>
              </a:rPr>
              <a:t>Opfyldelse </a:t>
            </a:r>
            <a:r>
              <a:rPr lang="da-DK" sz="1600" b="0" dirty="0">
                <a:solidFill>
                  <a:schemeClr val="accent2">
                    <a:lumMod val="50000"/>
                  </a:schemeClr>
                </a:solidFill>
              </a:rPr>
              <a:t>af målene kræver ændret ADFÆRD og SAMARBEJDE</a:t>
            </a:r>
            <a:r>
              <a:rPr lang="da-DK" sz="1600" b="0" dirty="0" smtClean="0">
                <a:solidFill>
                  <a:schemeClr val="accent2">
                    <a:lumMod val="50000"/>
                  </a:schemeClr>
                </a:solidFill>
              </a:rPr>
              <a:t>.</a:t>
            </a:r>
            <a:endParaRPr lang="da-DK" dirty="0"/>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47" y="2565698"/>
            <a:ext cx="11570196" cy="3034648"/>
          </a:xfrm>
          <a:prstGeom prst="rect">
            <a:avLst/>
          </a:prstGeom>
        </p:spPr>
      </p:pic>
      <p:cxnSp>
        <p:nvCxnSpPr>
          <p:cNvPr id="5" name="Lige pilforbindelse 4"/>
          <p:cNvCxnSpPr/>
          <p:nvPr/>
        </p:nvCxnSpPr>
        <p:spPr bwMode="auto">
          <a:xfrm>
            <a:off x="4873451" y="5878066"/>
            <a:ext cx="230425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Lige pilforbindelse 5"/>
          <p:cNvCxnSpPr/>
          <p:nvPr/>
        </p:nvCxnSpPr>
        <p:spPr bwMode="auto">
          <a:xfrm flipH="1">
            <a:off x="4873451" y="6094090"/>
            <a:ext cx="230425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10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331" y="2747300"/>
            <a:ext cx="1715875" cy="1144800"/>
          </a:xfrm>
          <a:prstGeom prst="rect">
            <a:avLst/>
          </a:prstGeom>
        </p:spPr>
      </p:pic>
      <p:pic>
        <p:nvPicPr>
          <p:cNvPr id="6" name="Billede 5" descr="Et billede, der indeholder tekst&#10;&#10;Automatisk genereret beskrivelse">
            <a:extLst>
              <a:ext uri="{FF2B5EF4-FFF2-40B4-BE49-F238E27FC236}">
                <a16:creationId xmlns:a16="http://schemas.microsoft.com/office/drawing/2014/main" id="{AC99A415-DAF3-7948-A90D-B46EEC485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207" y="2709714"/>
            <a:ext cx="2897878" cy="1217324"/>
          </a:xfrm>
          <a:prstGeom prst="rect">
            <a:avLst/>
          </a:prstGeom>
        </p:spPr>
      </p:pic>
    </p:spTree>
    <p:extLst>
      <p:ext uri="{BB962C8B-B14F-4D97-AF65-F5344CB8AC3E}">
        <p14:creationId xmlns:p14="http://schemas.microsoft.com/office/powerpoint/2010/main" val="2769746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9035" y="1413570"/>
            <a:ext cx="10083938" cy="900000"/>
          </a:xfrm>
        </p:spPr>
        <p:txBody>
          <a:bodyPr/>
          <a:lstStyle/>
          <a:p>
            <a:r>
              <a:rPr lang="da-DK" dirty="0" smtClean="0"/>
              <a:t>Tidl. slides med fordeling af Region Midtjyllands CO2-forbrug.</a:t>
            </a:r>
            <a:br>
              <a:rPr lang="da-DK" dirty="0" smtClean="0"/>
            </a:br>
            <a:r>
              <a:rPr lang="da-DK" dirty="0"/>
              <a:t/>
            </a:r>
            <a:br>
              <a:rPr lang="da-DK" dirty="0"/>
            </a:br>
            <a:r>
              <a:rPr lang="da-DK" dirty="0" smtClean="0"/>
              <a:t/>
            </a:r>
            <a:br>
              <a:rPr lang="da-DK" dirty="0" smtClean="0"/>
            </a:br>
            <a:r>
              <a:rPr lang="da-DK" sz="2400" dirty="0" smtClean="0"/>
              <a:t>Fra Klimaregnskab 2018, 2020 og 2021 </a:t>
            </a:r>
            <a:r>
              <a:rPr lang="da-DK" sz="2400" b="0" dirty="0" smtClean="0"/>
              <a:t>(anden layout-version).</a:t>
            </a:r>
            <a:endParaRPr lang="da-DK" sz="2400" b="0" dirty="0"/>
          </a:p>
        </p:txBody>
      </p:sp>
      <p:sp>
        <p:nvSpPr>
          <p:cNvPr id="3" name="Nedadgående pil 2"/>
          <p:cNvSpPr/>
          <p:nvPr/>
        </p:nvSpPr>
        <p:spPr>
          <a:xfrm>
            <a:off x="5017467" y="4581922"/>
            <a:ext cx="1584176" cy="1628083"/>
          </a:xfrm>
          <a:prstGeom prst="downArrow">
            <a:avLst/>
          </a:prstGeom>
          <a:ln w="111125"/>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6000" dirty="0">
              <a:solidFill>
                <a:srgbClr val="3F3018"/>
              </a:solidFill>
            </a:endParaRPr>
          </a:p>
        </p:txBody>
      </p:sp>
    </p:spTree>
    <p:extLst>
      <p:ext uri="{BB962C8B-B14F-4D97-AF65-F5344CB8AC3E}">
        <p14:creationId xmlns:p14="http://schemas.microsoft.com/office/powerpoint/2010/main" val="348211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7511" y="822266"/>
            <a:ext cx="10082625" cy="900000"/>
          </a:xfrm>
        </p:spPr>
        <p:txBody>
          <a:bodyPr/>
          <a:lstStyle/>
          <a:p>
            <a:r>
              <a:rPr lang="da-DK" dirty="0"/>
              <a:t>CO2-fordeling </a:t>
            </a:r>
            <a:r>
              <a:rPr lang="da-DK" dirty="0" smtClean="0"/>
              <a:t>i </a:t>
            </a:r>
            <a:br>
              <a:rPr lang="da-DK" dirty="0" smtClean="0"/>
            </a:br>
            <a:r>
              <a:rPr lang="da-DK" dirty="0" smtClean="0"/>
              <a:t>Region Midtjylland </a:t>
            </a:r>
            <a:r>
              <a:rPr lang="da-DK" sz="1800" b="0" dirty="0" smtClean="0"/>
              <a:t>(2021)</a:t>
            </a:r>
            <a:endParaRPr lang="da-DK" b="0" dirty="0"/>
          </a:p>
        </p:txBody>
      </p:sp>
      <p:grpSp>
        <p:nvGrpSpPr>
          <p:cNvPr id="2" name="Gruppe 1"/>
          <p:cNvGrpSpPr/>
          <p:nvPr/>
        </p:nvGrpSpPr>
        <p:grpSpPr>
          <a:xfrm>
            <a:off x="4165547" y="1794033"/>
            <a:ext cx="7478616" cy="2802314"/>
            <a:chOff x="4091579" y="1585231"/>
            <a:chExt cx="7478616" cy="2802314"/>
          </a:xfrm>
        </p:grpSpPr>
        <p:sp>
          <p:nvSpPr>
            <p:cNvPr id="9" name="Tekstfelt 8">
              <a:extLst>
                <a:ext uri="{FF2B5EF4-FFF2-40B4-BE49-F238E27FC236}">
                  <a16:creationId xmlns:a16="http://schemas.microsoft.com/office/drawing/2014/main" id="{33481F61-357E-CA4F-ABD5-ECD45B3ED56A}"/>
                </a:ext>
              </a:extLst>
            </p:cNvPr>
            <p:cNvSpPr txBox="1"/>
            <p:nvPr/>
          </p:nvSpPr>
          <p:spPr>
            <a:xfrm>
              <a:off x="4193180" y="3895102"/>
              <a:ext cx="2848708"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400" b="1" noProof="0" dirty="0">
                  <a:solidFill>
                    <a:srgbClr val="256575">
                      <a:lumMod val="50000"/>
                    </a:srgbClr>
                  </a:solidFill>
                  <a:latin typeface="Verdana"/>
                </a:rPr>
                <a:t>9</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Byggeri og anlæg</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0" name="Tekstfelt 9">
              <a:extLst>
                <a:ext uri="{FF2B5EF4-FFF2-40B4-BE49-F238E27FC236}">
                  <a16:creationId xmlns:a16="http://schemas.microsoft.com/office/drawing/2014/main" id="{69B3EFC6-7FFA-004A-BC40-054CA30A8CAD}"/>
                </a:ext>
              </a:extLst>
            </p:cNvPr>
            <p:cNvSpPr txBox="1"/>
            <p:nvPr/>
          </p:nvSpPr>
          <p:spPr>
            <a:xfrm>
              <a:off x="7105699" y="1585231"/>
              <a:ext cx="1619761" cy="492443"/>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da-DK" sz="1400" b="1" dirty="0">
                  <a:solidFill>
                    <a:srgbClr val="256575">
                      <a:lumMod val="50000"/>
                    </a:srgbClr>
                  </a:solidFill>
                  <a:latin typeface="Verdana"/>
                </a:rPr>
                <a:t>3</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lvl="0" algn="r">
                <a:defRPr/>
              </a:pPr>
              <a:r>
                <a:rPr lang="da-DK" sz="1100" i="1" dirty="0">
                  <a:solidFill>
                    <a:srgbClr val="256575">
                      <a:lumMod val="50000"/>
                    </a:srgbClr>
                  </a:solidFill>
                </a:rPr>
                <a:t>Energiforbrug</a:t>
              </a:r>
              <a:endPar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1" name="Tekstfelt 10">
              <a:extLst>
                <a:ext uri="{FF2B5EF4-FFF2-40B4-BE49-F238E27FC236}">
                  <a16:creationId xmlns:a16="http://schemas.microsoft.com/office/drawing/2014/main" id="{6BECBF44-46F5-C544-B88C-2D5BA877637D}"/>
                </a:ext>
              </a:extLst>
            </p:cNvPr>
            <p:cNvSpPr txBox="1"/>
            <p:nvPr/>
          </p:nvSpPr>
          <p:spPr>
            <a:xfrm>
              <a:off x="9851583" y="3429794"/>
              <a:ext cx="1718612"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84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Indkøb af varer og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tjenesteydelser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2" name="Tekstfelt 11">
              <a:extLst>
                <a:ext uri="{FF2B5EF4-FFF2-40B4-BE49-F238E27FC236}">
                  <a16:creationId xmlns:a16="http://schemas.microsoft.com/office/drawing/2014/main" id="{CA1CDF35-7989-BE46-8041-8A9322D818B7}"/>
                </a:ext>
              </a:extLst>
            </p:cNvPr>
            <p:cNvSpPr txBox="1"/>
            <p:nvPr/>
          </p:nvSpPr>
          <p:spPr>
            <a:xfrm>
              <a:off x="4091579" y="2288613"/>
              <a:ext cx="1271487" cy="492443"/>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da-DK" sz="1400" b="1" dirty="0">
                  <a:solidFill>
                    <a:srgbClr val="256575">
                      <a:lumMod val="50000"/>
                    </a:srgbClr>
                  </a:solidFill>
                  <a:latin typeface="Verdana"/>
                </a:rPr>
                <a:t>4</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Transport</a:t>
              </a:r>
            </a:p>
          </p:txBody>
        </p:sp>
        <p:cxnSp>
          <p:nvCxnSpPr>
            <p:cNvPr id="13" name="Vinklet forbindelse 12">
              <a:extLst>
                <a:ext uri="{FF2B5EF4-FFF2-40B4-BE49-F238E27FC236}">
                  <a16:creationId xmlns:a16="http://schemas.microsoft.com/office/drawing/2014/main" id="{9C8EF770-A7F3-5E42-84A8-854E1BDD9501}"/>
                </a:ext>
              </a:extLst>
            </p:cNvPr>
            <p:cNvCxnSpPr/>
            <p:nvPr/>
          </p:nvCxnSpPr>
          <p:spPr bwMode="auto">
            <a:xfrm rot="5400000" flipH="1" flipV="1">
              <a:off x="6927902" y="1654539"/>
              <a:ext cx="628820" cy="639327"/>
            </a:xfrm>
            <a:prstGeom prst="bentConnector2">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Lige forbindelse 14">
              <a:extLst>
                <a:ext uri="{FF2B5EF4-FFF2-40B4-BE49-F238E27FC236}">
                  <a16:creationId xmlns:a16="http://schemas.microsoft.com/office/drawing/2014/main" id="{DC2B03FB-1FB7-8540-BB3F-D1360566FE0F}"/>
                </a:ext>
              </a:extLst>
            </p:cNvPr>
            <p:cNvCxnSpPr/>
            <p:nvPr/>
          </p:nvCxnSpPr>
          <p:spPr bwMode="auto">
            <a:xfrm flipH="1">
              <a:off x="9265939" y="3745489"/>
              <a:ext cx="365582" cy="746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Vinklet forbindelse 10">
              <a:extLst>
                <a:ext uri="{FF2B5EF4-FFF2-40B4-BE49-F238E27FC236}">
                  <a16:creationId xmlns:a16="http://schemas.microsoft.com/office/drawing/2014/main" id="{B2043796-4846-A04A-9B8F-EBE9BF2322E3}"/>
                </a:ext>
              </a:extLst>
            </p:cNvPr>
            <p:cNvCxnSpPr/>
            <p:nvPr/>
          </p:nvCxnSpPr>
          <p:spPr bwMode="auto">
            <a:xfrm flipH="1">
              <a:off x="5363066" y="2474201"/>
              <a:ext cx="1008084" cy="2673"/>
            </a:xfrm>
            <a:prstGeom prst="straightConnector1">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7" name="Billed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851" y="2383782"/>
            <a:ext cx="2207295" cy="917381"/>
          </a:xfrm>
          <a:prstGeom prst="rect">
            <a:avLst/>
          </a:prstGeom>
        </p:spPr>
      </p:pic>
      <p:pic>
        <p:nvPicPr>
          <p:cNvPr id="19" name="Pladsholder til indhold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19786772">
            <a:off x="8988553" y="1176275"/>
            <a:ext cx="877349" cy="1488500"/>
          </a:xfrm>
          <a:prstGeom prst="rect">
            <a:avLst/>
          </a:prstGeom>
        </p:spPr>
      </p:pic>
      <p:pic>
        <p:nvPicPr>
          <p:cNvPr id="20" name="Bille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2216" y="4350125"/>
            <a:ext cx="2150393" cy="1295988"/>
          </a:xfrm>
          <a:prstGeom prst="rect">
            <a:avLst/>
          </a:prstGeom>
        </p:spPr>
      </p:pic>
      <p:cxnSp>
        <p:nvCxnSpPr>
          <p:cNvPr id="22" name="Vinklet forbindelse 21">
            <a:extLst>
              <a:ext uri="{FF2B5EF4-FFF2-40B4-BE49-F238E27FC236}">
                <a16:creationId xmlns:a16="http://schemas.microsoft.com/office/drawing/2014/main" id="{9C8EF770-A7F3-5E42-84A8-854E1BDD9501}"/>
              </a:ext>
            </a:extLst>
          </p:cNvPr>
          <p:cNvCxnSpPr/>
          <p:nvPr/>
        </p:nvCxnSpPr>
        <p:spPr bwMode="auto">
          <a:xfrm flipV="1">
            <a:off x="4729560" y="3414869"/>
            <a:ext cx="1005011" cy="598158"/>
          </a:xfrm>
          <a:prstGeom prst="bentConnector3">
            <a:avLst>
              <a:gd name="adj1" fmla="val -844"/>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Billede 2"/>
          <p:cNvPicPr>
            <a:picLocks noChangeAspect="1"/>
          </p:cNvPicPr>
          <p:nvPr/>
        </p:nvPicPr>
        <p:blipFill>
          <a:blip r:embed="rId6"/>
          <a:stretch>
            <a:fillRect/>
          </a:stretch>
        </p:blipFill>
        <p:spPr>
          <a:xfrm>
            <a:off x="2208129" y="4084961"/>
            <a:ext cx="1767993" cy="1054699"/>
          </a:xfrm>
          <a:prstGeom prst="rect">
            <a:avLst/>
          </a:prstGeom>
        </p:spPr>
      </p:pic>
      <p:pic>
        <p:nvPicPr>
          <p:cNvPr id="5" name="Billede 4"/>
          <p:cNvPicPr>
            <a:picLocks noChangeAspect="1"/>
          </p:cNvPicPr>
          <p:nvPr/>
        </p:nvPicPr>
        <p:blipFill>
          <a:blip r:embed="rId7"/>
          <a:stretch>
            <a:fillRect/>
          </a:stretch>
        </p:blipFill>
        <p:spPr>
          <a:xfrm>
            <a:off x="5658824" y="2498764"/>
            <a:ext cx="3522493" cy="3522493"/>
          </a:xfrm>
          <a:prstGeom prst="rect">
            <a:avLst/>
          </a:prstGeom>
        </p:spPr>
      </p:pic>
    </p:spTree>
    <p:extLst>
      <p:ext uri="{BB962C8B-B14F-4D97-AF65-F5344CB8AC3E}">
        <p14:creationId xmlns:p14="http://schemas.microsoft.com/office/powerpoint/2010/main" val="4141207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CO2-fordeling </a:t>
            </a:r>
            <a:r>
              <a:rPr lang="da-DK" dirty="0" smtClean="0"/>
              <a:t>i </a:t>
            </a:r>
            <a:br>
              <a:rPr lang="da-DK" dirty="0" smtClean="0"/>
            </a:br>
            <a:r>
              <a:rPr lang="da-DK" dirty="0" smtClean="0"/>
              <a:t>Region Midtjylland </a:t>
            </a:r>
            <a:r>
              <a:rPr lang="da-DK" sz="1800" b="0" dirty="0" smtClean="0"/>
              <a:t>(2020)</a:t>
            </a:r>
            <a:endParaRPr lang="da-DK" b="0" dirty="0"/>
          </a:p>
        </p:txBody>
      </p:sp>
      <p:grpSp>
        <p:nvGrpSpPr>
          <p:cNvPr id="2" name="Gruppe 1"/>
          <p:cNvGrpSpPr/>
          <p:nvPr/>
        </p:nvGrpSpPr>
        <p:grpSpPr>
          <a:xfrm>
            <a:off x="3357970" y="1585231"/>
            <a:ext cx="8212225" cy="3332851"/>
            <a:chOff x="3357970" y="1585231"/>
            <a:chExt cx="8212225" cy="3332851"/>
          </a:xfrm>
        </p:grpSpPr>
        <p:sp>
          <p:nvSpPr>
            <p:cNvPr id="9" name="Tekstfelt 8">
              <a:extLst>
                <a:ext uri="{FF2B5EF4-FFF2-40B4-BE49-F238E27FC236}">
                  <a16:creationId xmlns:a16="http://schemas.microsoft.com/office/drawing/2014/main" id="{33481F61-357E-CA4F-ABD5-ECD45B3ED56A}"/>
                </a:ext>
              </a:extLst>
            </p:cNvPr>
            <p:cNvSpPr txBox="1"/>
            <p:nvPr/>
          </p:nvSpPr>
          <p:spPr>
            <a:xfrm>
              <a:off x="4143291" y="4425639"/>
              <a:ext cx="2848708"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4</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Energiforbrug</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0" name="Tekstfelt 9">
              <a:extLst>
                <a:ext uri="{FF2B5EF4-FFF2-40B4-BE49-F238E27FC236}">
                  <a16:creationId xmlns:a16="http://schemas.microsoft.com/office/drawing/2014/main" id="{69B3EFC6-7FFA-004A-BC40-054CA30A8CAD}"/>
                </a:ext>
              </a:extLst>
            </p:cNvPr>
            <p:cNvSpPr txBox="1"/>
            <p:nvPr/>
          </p:nvSpPr>
          <p:spPr>
            <a:xfrm>
              <a:off x="7105699" y="1585231"/>
              <a:ext cx="1619761" cy="492443"/>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11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Byggeri og anlæg</a:t>
              </a:r>
            </a:p>
          </p:txBody>
        </p:sp>
        <p:sp>
          <p:nvSpPr>
            <p:cNvPr id="11" name="Tekstfelt 10">
              <a:extLst>
                <a:ext uri="{FF2B5EF4-FFF2-40B4-BE49-F238E27FC236}">
                  <a16:creationId xmlns:a16="http://schemas.microsoft.com/office/drawing/2014/main" id="{6BECBF44-46F5-C544-B88C-2D5BA877637D}"/>
                </a:ext>
              </a:extLst>
            </p:cNvPr>
            <p:cNvSpPr txBox="1"/>
            <p:nvPr/>
          </p:nvSpPr>
          <p:spPr>
            <a:xfrm>
              <a:off x="9851583" y="3429794"/>
              <a:ext cx="1718612"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80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Indkøb af varer og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tjenesteydelser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2" name="Tekstfelt 11">
              <a:extLst>
                <a:ext uri="{FF2B5EF4-FFF2-40B4-BE49-F238E27FC236}">
                  <a16:creationId xmlns:a16="http://schemas.microsoft.com/office/drawing/2014/main" id="{CA1CDF35-7989-BE46-8041-8A9322D818B7}"/>
                </a:ext>
              </a:extLst>
            </p:cNvPr>
            <p:cNvSpPr txBox="1"/>
            <p:nvPr/>
          </p:nvSpPr>
          <p:spPr>
            <a:xfrm>
              <a:off x="3357970" y="2741384"/>
              <a:ext cx="1271487" cy="492443"/>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5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Transport</a:t>
              </a:r>
            </a:p>
          </p:txBody>
        </p:sp>
        <p:cxnSp>
          <p:nvCxnSpPr>
            <p:cNvPr id="13" name="Vinklet forbindelse 12">
              <a:extLst>
                <a:ext uri="{FF2B5EF4-FFF2-40B4-BE49-F238E27FC236}">
                  <a16:creationId xmlns:a16="http://schemas.microsoft.com/office/drawing/2014/main" id="{9C8EF770-A7F3-5E42-84A8-854E1BDD9501}"/>
                </a:ext>
              </a:extLst>
            </p:cNvPr>
            <p:cNvCxnSpPr/>
            <p:nvPr/>
          </p:nvCxnSpPr>
          <p:spPr bwMode="auto">
            <a:xfrm rot="5400000" flipH="1" flipV="1">
              <a:off x="6927902" y="1654539"/>
              <a:ext cx="628820" cy="639327"/>
            </a:xfrm>
            <a:prstGeom prst="bentConnector2">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Lige forbindelse 14">
              <a:extLst>
                <a:ext uri="{FF2B5EF4-FFF2-40B4-BE49-F238E27FC236}">
                  <a16:creationId xmlns:a16="http://schemas.microsoft.com/office/drawing/2014/main" id="{DC2B03FB-1FB7-8540-BB3F-D1360566FE0F}"/>
                </a:ext>
              </a:extLst>
            </p:cNvPr>
            <p:cNvCxnSpPr/>
            <p:nvPr/>
          </p:nvCxnSpPr>
          <p:spPr bwMode="auto">
            <a:xfrm flipH="1">
              <a:off x="9265939" y="3745489"/>
              <a:ext cx="365582" cy="746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Vinklet forbindelse 10">
              <a:extLst>
                <a:ext uri="{FF2B5EF4-FFF2-40B4-BE49-F238E27FC236}">
                  <a16:creationId xmlns:a16="http://schemas.microsoft.com/office/drawing/2014/main" id="{B2043796-4846-A04A-9B8F-EBE9BF2322E3}"/>
                </a:ext>
              </a:extLst>
            </p:cNvPr>
            <p:cNvCxnSpPr/>
            <p:nvPr/>
          </p:nvCxnSpPr>
          <p:spPr bwMode="auto">
            <a:xfrm flipH="1">
              <a:off x="4753415" y="3043111"/>
              <a:ext cx="1008084" cy="2673"/>
            </a:xfrm>
            <a:prstGeom prst="straightConnector1">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7" name="Billed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059" y="2584421"/>
            <a:ext cx="2207295" cy="917381"/>
          </a:xfrm>
          <a:prstGeom prst="rect">
            <a:avLst/>
          </a:prstGeom>
        </p:spPr>
      </p:pic>
      <p:pic>
        <p:nvPicPr>
          <p:cNvPr id="18" name="Billed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4719" y="1592108"/>
            <a:ext cx="1427364" cy="796233"/>
          </a:xfrm>
          <a:prstGeom prst="rect">
            <a:avLst/>
          </a:prstGeom>
        </p:spPr>
      </p:pic>
      <p:pic>
        <p:nvPicPr>
          <p:cNvPr id="19" name="Pladsholder til indhold 9"/>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879196" y="4166538"/>
            <a:ext cx="1077574" cy="1828199"/>
          </a:xfrm>
          <a:prstGeom prst="rect">
            <a:avLst/>
          </a:prstGeom>
        </p:spPr>
      </p:pic>
      <p:pic>
        <p:nvPicPr>
          <p:cNvPr id="20" name="Billed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17062" y="4572993"/>
            <a:ext cx="2215639" cy="1335310"/>
          </a:xfrm>
          <a:prstGeom prst="rect">
            <a:avLst/>
          </a:prstGeom>
        </p:spPr>
      </p:pic>
      <p:pic>
        <p:nvPicPr>
          <p:cNvPr id="7" name="Billed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8760" y="2559791"/>
            <a:ext cx="3695959" cy="3695959"/>
          </a:xfrm>
          <a:prstGeom prst="rect">
            <a:avLst/>
          </a:prstGeom>
        </p:spPr>
      </p:pic>
      <p:cxnSp>
        <p:nvCxnSpPr>
          <p:cNvPr id="22" name="Vinklet forbindelse 21">
            <a:extLst>
              <a:ext uri="{FF2B5EF4-FFF2-40B4-BE49-F238E27FC236}">
                <a16:creationId xmlns:a16="http://schemas.microsoft.com/office/drawing/2014/main" id="{9C8EF770-A7F3-5E42-84A8-854E1BDD9501}"/>
              </a:ext>
            </a:extLst>
          </p:cNvPr>
          <p:cNvCxnSpPr/>
          <p:nvPr/>
        </p:nvCxnSpPr>
        <p:spPr bwMode="auto">
          <a:xfrm flipV="1">
            <a:off x="4433751" y="3717147"/>
            <a:ext cx="1005011" cy="598158"/>
          </a:xfrm>
          <a:prstGeom prst="bentConnector3">
            <a:avLst>
              <a:gd name="adj1" fmla="val -844"/>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46730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dsholder til indhold 7"/>
          <p:cNvGraphicFramePr>
            <a:graphicFrameLocks noGrp="1"/>
          </p:cNvGraphicFramePr>
          <p:nvPr>
            <p:ph idx="1"/>
            <p:extLst/>
          </p:nvPr>
        </p:nvGraphicFramePr>
        <p:xfrm>
          <a:off x="4513411" y="1341562"/>
          <a:ext cx="7945711"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el 3"/>
          <p:cNvSpPr>
            <a:spLocks noGrp="1"/>
          </p:cNvSpPr>
          <p:nvPr>
            <p:ph type="title"/>
          </p:nvPr>
        </p:nvSpPr>
        <p:spPr/>
        <p:txBody>
          <a:bodyPr/>
          <a:lstStyle/>
          <a:p>
            <a:r>
              <a:rPr lang="da-DK" dirty="0" smtClean="0"/>
              <a:t>Indkøb af varer </a:t>
            </a:r>
            <a:br>
              <a:rPr lang="da-DK" dirty="0" smtClean="0"/>
            </a:br>
            <a:r>
              <a:rPr lang="da-DK" dirty="0" smtClean="0"/>
              <a:t>og tjenesteydelser</a:t>
            </a:r>
            <a:endParaRPr lang="en-US" dirty="0"/>
          </a:p>
        </p:txBody>
      </p:sp>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736" y="4218873"/>
            <a:ext cx="4343683" cy="2617826"/>
          </a:xfrm>
          <a:prstGeom prst="rect">
            <a:avLst/>
          </a:prstGeom>
        </p:spPr>
      </p:pic>
      <p:sp>
        <p:nvSpPr>
          <p:cNvPr id="2" name="Tekstfelt 1"/>
          <p:cNvSpPr txBox="1"/>
          <p:nvPr/>
        </p:nvSpPr>
        <p:spPr>
          <a:xfrm>
            <a:off x="11426179" y="6207909"/>
            <a:ext cx="504056" cy="246221"/>
          </a:xfrm>
          <a:prstGeom prst="rect">
            <a:avLst/>
          </a:prstGeom>
          <a:noFill/>
        </p:spPr>
        <p:txBody>
          <a:bodyPr wrap="square" rtlCol="0">
            <a:spAutoFit/>
          </a:bodyPr>
          <a:lstStyle/>
          <a:p>
            <a:r>
              <a:rPr lang="da-DK" sz="1000" dirty="0" smtClean="0">
                <a:hlinkClick r:id="rId5"/>
              </a:rPr>
              <a:t>Kilde</a:t>
            </a:r>
            <a:endParaRPr lang="da-DK" sz="1000" dirty="0"/>
          </a:p>
        </p:txBody>
      </p:sp>
      <p:sp>
        <p:nvSpPr>
          <p:cNvPr id="7" name="Tekstfelt 6">
            <a:extLst>
              <a:ext uri="{FF2B5EF4-FFF2-40B4-BE49-F238E27FC236}">
                <a16:creationId xmlns:a16="http://schemas.microsoft.com/office/drawing/2014/main" id="{80C5C32B-7649-6644-96FF-496E66FBD8C4}"/>
              </a:ext>
            </a:extLst>
          </p:cNvPr>
          <p:cNvSpPr txBox="1"/>
          <p:nvPr/>
        </p:nvSpPr>
        <p:spPr>
          <a:xfrm>
            <a:off x="768995" y="2288699"/>
            <a:ext cx="2952328" cy="276999"/>
          </a:xfrm>
          <a:prstGeom prst="rect">
            <a:avLst/>
          </a:prstGeom>
          <a:noFill/>
        </p:spPr>
        <p:txBody>
          <a:bodyPr wrap="square" rtlCol="0">
            <a:spAutoFit/>
          </a:bodyPr>
          <a:lstStyle/>
          <a:p>
            <a:r>
              <a:rPr lang="en-US" sz="1200" dirty="0" smtClean="0">
                <a:solidFill>
                  <a:schemeClr val="accent2">
                    <a:lumMod val="50000"/>
                  </a:schemeClr>
                </a:solidFill>
              </a:rPr>
              <a:t>CO2-aftryk </a:t>
            </a:r>
            <a:r>
              <a:rPr lang="en-US" sz="1200" dirty="0" err="1" smtClean="0">
                <a:solidFill>
                  <a:schemeClr val="accent2">
                    <a:lumMod val="50000"/>
                  </a:schemeClr>
                </a:solidFill>
              </a:rPr>
              <a:t>i</a:t>
            </a:r>
            <a:r>
              <a:rPr lang="en-US" sz="1200" dirty="0" smtClean="0">
                <a:solidFill>
                  <a:schemeClr val="accent2">
                    <a:lumMod val="50000"/>
                  </a:schemeClr>
                </a:solidFill>
              </a:rPr>
              <a:t> </a:t>
            </a:r>
            <a:r>
              <a:rPr lang="en-US" sz="1200" dirty="0" err="1" smtClean="0">
                <a:solidFill>
                  <a:schemeClr val="accent2">
                    <a:lumMod val="50000"/>
                  </a:schemeClr>
                </a:solidFill>
              </a:rPr>
              <a:t>detaljer</a:t>
            </a:r>
            <a:r>
              <a:rPr lang="en-US" sz="1200" dirty="0" smtClean="0">
                <a:solidFill>
                  <a:schemeClr val="accent2">
                    <a:lumMod val="50000"/>
                  </a:schemeClr>
                </a:solidFill>
              </a:rPr>
              <a:t> (2020)</a:t>
            </a:r>
            <a:endParaRPr lang="da-DK" sz="1200" dirty="0">
              <a:solidFill>
                <a:schemeClr val="accent2">
                  <a:lumMod val="50000"/>
                </a:schemeClr>
              </a:solidFill>
            </a:endParaRPr>
          </a:p>
        </p:txBody>
      </p:sp>
      <p:pic>
        <p:nvPicPr>
          <p:cNvPr id="3" name="Billed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4794" y="1638000"/>
            <a:ext cx="4258018" cy="4258018"/>
          </a:xfrm>
          <a:prstGeom prst="rect">
            <a:avLst/>
          </a:prstGeom>
        </p:spPr>
      </p:pic>
      <p:sp>
        <p:nvSpPr>
          <p:cNvPr id="9" name="Tekstfelt 8">
            <a:extLst>
              <a:ext uri="{FF2B5EF4-FFF2-40B4-BE49-F238E27FC236}">
                <a16:creationId xmlns:a16="http://schemas.microsoft.com/office/drawing/2014/main" id="{6BECBF44-46F5-C544-B88C-2D5BA877637D}"/>
              </a:ext>
            </a:extLst>
          </p:cNvPr>
          <p:cNvSpPr txBox="1"/>
          <p:nvPr/>
        </p:nvSpPr>
        <p:spPr>
          <a:xfrm>
            <a:off x="10211623" y="1599654"/>
            <a:ext cx="1718612"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30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Medicin</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2" name="Tekstfelt 11">
            <a:extLst>
              <a:ext uri="{FF2B5EF4-FFF2-40B4-BE49-F238E27FC236}">
                <a16:creationId xmlns:a16="http://schemas.microsoft.com/office/drawing/2014/main" id="{6BECBF44-46F5-C544-B88C-2D5BA877637D}"/>
              </a:ext>
            </a:extLst>
          </p:cNvPr>
          <p:cNvSpPr txBox="1"/>
          <p:nvPr/>
        </p:nvSpPr>
        <p:spPr>
          <a:xfrm>
            <a:off x="8625683" y="5838077"/>
            <a:ext cx="1718612"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31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Medicinsk udstyr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cxnSp>
        <p:nvCxnSpPr>
          <p:cNvPr id="13" name="Lige forbindelse 12">
            <a:extLst>
              <a:ext uri="{FF2B5EF4-FFF2-40B4-BE49-F238E27FC236}">
                <a16:creationId xmlns:a16="http://schemas.microsoft.com/office/drawing/2014/main" id="{DC2B03FB-1FB7-8540-BB3F-D1360566FE0F}"/>
              </a:ext>
            </a:extLst>
          </p:cNvPr>
          <p:cNvCxnSpPr/>
          <p:nvPr/>
        </p:nvCxnSpPr>
        <p:spPr bwMode="auto">
          <a:xfrm flipH="1" flipV="1">
            <a:off x="9177566" y="5526155"/>
            <a:ext cx="3093" cy="23105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kstfelt 13">
            <a:extLst>
              <a:ext uri="{FF2B5EF4-FFF2-40B4-BE49-F238E27FC236}">
                <a16:creationId xmlns:a16="http://schemas.microsoft.com/office/drawing/2014/main" id="{6BECBF44-46F5-C544-B88C-2D5BA877637D}"/>
              </a:ext>
            </a:extLst>
          </p:cNvPr>
          <p:cNvSpPr txBox="1"/>
          <p:nvPr/>
        </p:nvSpPr>
        <p:spPr>
          <a:xfrm>
            <a:off x="6421565" y="1396333"/>
            <a:ext cx="1718612"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15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Øvrige varer og tjenester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6" name="Tekstfelt 15">
            <a:extLst>
              <a:ext uri="{FF2B5EF4-FFF2-40B4-BE49-F238E27FC236}">
                <a16:creationId xmlns:a16="http://schemas.microsoft.com/office/drawing/2014/main" id="{6BECBF44-46F5-C544-B88C-2D5BA877637D}"/>
              </a:ext>
            </a:extLst>
          </p:cNvPr>
          <p:cNvSpPr txBox="1"/>
          <p:nvPr/>
        </p:nvSpPr>
        <p:spPr>
          <a:xfrm>
            <a:off x="4701315" y="2770087"/>
            <a:ext cx="1718612"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10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Sundhedsydelser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8" name="Tekstfelt 17">
            <a:extLst>
              <a:ext uri="{FF2B5EF4-FFF2-40B4-BE49-F238E27FC236}">
                <a16:creationId xmlns:a16="http://schemas.microsoft.com/office/drawing/2014/main" id="{6BECBF44-46F5-C544-B88C-2D5BA877637D}"/>
              </a:ext>
            </a:extLst>
          </p:cNvPr>
          <p:cNvSpPr txBox="1"/>
          <p:nvPr/>
        </p:nvSpPr>
        <p:spPr>
          <a:xfrm>
            <a:off x="5489967" y="4202473"/>
            <a:ext cx="1718612"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12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Øvrige varekøb</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cxnSp>
        <p:nvCxnSpPr>
          <p:cNvPr id="19" name="Lige forbindelse 18">
            <a:extLst>
              <a:ext uri="{FF2B5EF4-FFF2-40B4-BE49-F238E27FC236}">
                <a16:creationId xmlns:a16="http://schemas.microsoft.com/office/drawing/2014/main" id="{DC2B03FB-1FB7-8540-BB3F-D1360566FE0F}"/>
              </a:ext>
            </a:extLst>
          </p:cNvPr>
          <p:cNvCxnSpPr/>
          <p:nvPr/>
        </p:nvCxnSpPr>
        <p:spPr bwMode="auto">
          <a:xfrm flipH="1">
            <a:off x="6529635" y="4371438"/>
            <a:ext cx="365582" cy="746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kstfelt 19">
            <a:extLst>
              <a:ext uri="{FF2B5EF4-FFF2-40B4-BE49-F238E27FC236}">
                <a16:creationId xmlns:a16="http://schemas.microsoft.com/office/drawing/2014/main" id="{6BECBF44-46F5-C544-B88C-2D5BA877637D}"/>
              </a:ext>
            </a:extLst>
          </p:cNvPr>
          <p:cNvSpPr txBox="1"/>
          <p:nvPr/>
        </p:nvSpPr>
        <p:spPr>
          <a:xfrm>
            <a:off x="5596542" y="5237639"/>
            <a:ext cx="1718612"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3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Fødevarer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pic>
        <p:nvPicPr>
          <p:cNvPr id="23" name="Billed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81304" y="1279942"/>
            <a:ext cx="906124" cy="2017513"/>
          </a:xfrm>
          <a:prstGeom prst="rect">
            <a:avLst/>
          </a:prstGeom>
        </p:spPr>
      </p:pic>
      <p:cxnSp>
        <p:nvCxnSpPr>
          <p:cNvPr id="6" name="Vinklet forbindelse 5"/>
          <p:cNvCxnSpPr/>
          <p:nvPr/>
        </p:nvCxnSpPr>
        <p:spPr bwMode="auto">
          <a:xfrm flipV="1">
            <a:off x="6543057" y="5068362"/>
            <a:ext cx="886440" cy="385931"/>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Vinklet forbindelse 26"/>
          <p:cNvCxnSpPr/>
          <p:nvPr/>
        </p:nvCxnSpPr>
        <p:spPr bwMode="auto">
          <a:xfrm>
            <a:off x="6242780" y="2967189"/>
            <a:ext cx="637315" cy="368000"/>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Vinklet forbindelse 30"/>
          <p:cNvCxnSpPr/>
          <p:nvPr/>
        </p:nvCxnSpPr>
        <p:spPr bwMode="auto">
          <a:xfrm rot="16200000" flipH="1">
            <a:off x="7342772" y="1974578"/>
            <a:ext cx="279895" cy="254072"/>
          </a:xfrm>
          <a:prstGeom prst="bentConnector3">
            <a:avLst>
              <a:gd name="adj1" fmla="val 10444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Vinklet forbindelse 33"/>
          <p:cNvCxnSpPr/>
          <p:nvPr/>
        </p:nvCxnSpPr>
        <p:spPr bwMode="auto">
          <a:xfrm rot="5400000">
            <a:off x="9977487" y="2152830"/>
            <a:ext cx="554855" cy="425195"/>
          </a:xfrm>
          <a:prstGeom prst="bentConnector3">
            <a:avLst>
              <a:gd name="adj1" fmla="val 9944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5" name="Billed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9927" y="5716285"/>
            <a:ext cx="400296" cy="400296"/>
          </a:xfrm>
          <a:prstGeom prst="rect">
            <a:avLst/>
          </a:prstGeom>
        </p:spPr>
      </p:pic>
      <p:pic>
        <p:nvPicPr>
          <p:cNvPr id="47" name="Pladsholder til indhold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042136" y="5776313"/>
            <a:ext cx="407190" cy="34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Billed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8227" y="5852210"/>
            <a:ext cx="377408" cy="377408"/>
          </a:xfrm>
          <a:prstGeom prst="rect">
            <a:avLst/>
          </a:prstGeom>
        </p:spPr>
      </p:pic>
      <p:pic>
        <p:nvPicPr>
          <p:cNvPr id="48" name="Billed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07393" y="4603276"/>
            <a:ext cx="2089700" cy="1715771"/>
          </a:xfrm>
          <a:prstGeom prst="rect">
            <a:avLst/>
          </a:prstGeom>
        </p:spPr>
      </p:pic>
    </p:spTree>
    <p:extLst>
      <p:ext uri="{BB962C8B-B14F-4D97-AF65-F5344CB8AC3E}">
        <p14:creationId xmlns:p14="http://schemas.microsoft.com/office/powerpoint/2010/main" val="380823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CO2-fordeling </a:t>
            </a:r>
            <a:r>
              <a:rPr lang="da-DK" dirty="0" smtClean="0"/>
              <a:t>i </a:t>
            </a:r>
            <a:br>
              <a:rPr lang="da-DK" dirty="0" smtClean="0"/>
            </a:br>
            <a:r>
              <a:rPr lang="da-DK" dirty="0" smtClean="0"/>
              <a:t>Region Midtjylland </a:t>
            </a:r>
            <a:r>
              <a:rPr lang="da-DK" sz="1800" b="0" dirty="0" smtClean="0"/>
              <a:t>(2018)</a:t>
            </a:r>
            <a:endParaRPr lang="da-DK" b="0" dirty="0"/>
          </a:p>
        </p:txBody>
      </p:sp>
      <p:grpSp>
        <p:nvGrpSpPr>
          <p:cNvPr id="2" name="Gruppe 1"/>
          <p:cNvGrpSpPr/>
          <p:nvPr/>
        </p:nvGrpSpPr>
        <p:grpSpPr>
          <a:xfrm>
            <a:off x="2349423" y="1413570"/>
            <a:ext cx="9220772" cy="5292937"/>
            <a:chOff x="2349423" y="1413570"/>
            <a:chExt cx="9220772" cy="5292937"/>
          </a:xfrm>
        </p:grpSpPr>
        <p:pic>
          <p:nvPicPr>
            <p:cNvPr id="8" name="Billede 7" descr="Et billede, der indeholder mørk, opbevarer, lys, ur&#10;&#10;Automatisk genereret beskrivelse">
              <a:extLst>
                <a:ext uri="{FF2B5EF4-FFF2-40B4-BE49-F238E27FC236}">
                  <a16:creationId xmlns:a16="http://schemas.microsoft.com/office/drawing/2014/main" id="{159CEA5F-A23B-5E48-BF79-36274433F139}"/>
                </a:ext>
              </a:extLst>
            </p:cNvPr>
            <p:cNvPicPr>
              <a:picLocks noChangeAspect="1"/>
            </p:cNvPicPr>
            <p:nvPr/>
          </p:nvPicPr>
          <p:blipFill rotWithShape="1">
            <a:blip r:embed="rId3"/>
            <a:srcRect l="27321" t="35943" r="28627" b="12082"/>
            <a:stretch/>
          </p:blipFill>
          <p:spPr>
            <a:xfrm>
              <a:off x="4520610" y="2288612"/>
              <a:ext cx="4804077" cy="4417895"/>
            </a:xfrm>
            <a:prstGeom prst="rect">
              <a:avLst/>
            </a:prstGeom>
          </p:spPr>
        </p:pic>
        <p:sp>
          <p:nvSpPr>
            <p:cNvPr id="9" name="Tekstfelt 8">
              <a:extLst>
                <a:ext uri="{FF2B5EF4-FFF2-40B4-BE49-F238E27FC236}">
                  <a16:creationId xmlns:a16="http://schemas.microsoft.com/office/drawing/2014/main" id="{33481F61-357E-CA4F-ABD5-ECD45B3ED56A}"/>
                </a:ext>
              </a:extLst>
            </p:cNvPr>
            <p:cNvSpPr txBox="1"/>
            <p:nvPr/>
          </p:nvSpPr>
          <p:spPr>
            <a:xfrm>
              <a:off x="7669540" y="1413570"/>
              <a:ext cx="2848708" cy="492443"/>
            </a:xfrm>
            <a:prstGeom prst="rect">
              <a:avLst/>
            </a:prstGeom>
            <a:noFill/>
          </p:spPr>
          <p:txBody>
            <a:bodyPr wrap="square" rtlCol="0">
              <a:spAutoFit/>
            </a:bodyPr>
            <a:lstStyle/>
            <a:p>
              <a:r>
                <a:rPr lang="da-DK" sz="1400" b="1" dirty="0">
                  <a:solidFill>
                    <a:schemeClr val="accent2">
                      <a:lumMod val="50000"/>
                    </a:schemeClr>
                  </a:solidFill>
                </a:rPr>
                <a:t>5 pct.</a:t>
              </a:r>
            </a:p>
            <a:p>
              <a:r>
                <a:rPr lang="da-DK" sz="1100" i="1" dirty="0">
                  <a:solidFill>
                    <a:schemeClr val="accent2">
                      <a:lumMod val="50000"/>
                    </a:schemeClr>
                  </a:solidFill>
                </a:rPr>
                <a:t>Energiforbrug</a:t>
              </a:r>
              <a:endParaRPr lang="da-DK" sz="1200" i="1" dirty="0">
                <a:solidFill>
                  <a:schemeClr val="accent2">
                    <a:lumMod val="50000"/>
                  </a:schemeClr>
                </a:solidFill>
              </a:endParaRPr>
            </a:p>
          </p:txBody>
        </p:sp>
        <p:sp>
          <p:nvSpPr>
            <p:cNvPr id="10" name="Tekstfelt 9">
              <a:extLst>
                <a:ext uri="{FF2B5EF4-FFF2-40B4-BE49-F238E27FC236}">
                  <a16:creationId xmlns:a16="http://schemas.microsoft.com/office/drawing/2014/main" id="{69B3EFC6-7FFA-004A-BC40-054CA30A8CAD}"/>
                </a:ext>
              </a:extLst>
            </p:cNvPr>
            <p:cNvSpPr txBox="1"/>
            <p:nvPr/>
          </p:nvSpPr>
          <p:spPr>
            <a:xfrm>
              <a:off x="2349423" y="3885660"/>
              <a:ext cx="1619761" cy="492443"/>
            </a:xfrm>
            <a:prstGeom prst="rect">
              <a:avLst/>
            </a:prstGeom>
            <a:noFill/>
          </p:spPr>
          <p:txBody>
            <a:bodyPr wrap="square" rtlCol="0">
              <a:spAutoFit/>
            </a:bodyPr>
            <a:lstStyle/>
            <a:p>
              <a:pPr algn="r"/>
              <a:r>
                <a:rPr lang="da-DK" sz="1400" b="1" dirty="0">
                  <a:solidFill>
                    <a:schemeClr val="accent2">
                      <a:lumMod val="50000"/>
                    </a:schemeClr>
                  </a:solidFill>
                </a:rPr>
                <a:t>18 pct.</a:t>
              </a:r>
            </a:p>
            <a:p>
              <a:pPr algn="r"/>
              <a:r>
                <a:rPr lang="da-DK" sz="1100" i="1" dirty="0">
                  <a:solidFill>
                    <a:schemeClr val="accent2">
                      <a:lumMod val="50000"/>
                    </a:schemeClr>
                  </a:solidFill>
                </a:rPr>
                <a:t>Byggeri og anlæg</a:t>
              </a:r>
            </a:p>
          </p:txBody>
        </p:sp>
        <p:sp>
          <p:nvSpPr>
            <p:cNvPr id="11" name="Tekstfelt 10">
              <a:extLst>
                <a:ext uri="{FF2B5EF4-FFF2-40B4-BE49-F238E27FC236}">
                  <a16:creationId xmlns:a16="http://schemas.microsoft.com/office/drawing/2014/main" id="{6BECBF44-46F5-C544-B88C-2D5BA877637D}"/>
                </a:ext>
              </a:extLst>
            </p:cNvPr>
            <p:cNvSpPr txBox="1"/>
            <p:nvPr/>
          </p:nvSpPr>
          <p:spPr>
            <a:xfrm>
              <a:off x="9851583" y="3808717"/>
              <a:ext cx="1718612" cy="646331"/>
            </a:xfrm>
            <a:prstGeom prst="rect">
              <a:avLst/>
            </a:prstGeom>
            <a:noFill/>
          </p:spPr>
          <p:txBody>
            <a:bodyPr wrap="square" rtlCol="0">
              <a:spAutoFit/>
            </a:bodyPr>
            <a:lstStyle/>
            <a:p>
              <a:r>
                <a:rPr lang="da-DK" sz="1400" b="1" dirty="0">
                  <a:solidFill>
                    <a:schemeClr val="accent2">
                      <a:lumMod val="50000"/>
                    </a:schemeClr>
                  </a:solidFill>
                </a:rPr>
                <a:t>69 pct.</a:t>
              </a:r>
            </a:p>
            <a:p>
              <a:r>
                <a:rPr lang="da-DK" sz="1100" i="1" dirty="0">
                  <a:solidFill>
                    <a:schemeClr val="accent2">
                      <a:lumMod val="50000"/>
                    </a:schemeClr>
                  </a:solidFill>
                </a:rPr>
                <a:t>Indkøb af varer og </a:t>
              </a:r>
            </a:p>
            <a:p>
              <a:r>
                <a:rPr lang="da-DK" sz="1100" i="1" dirty="0">
                  <a:solidFill>
                    <a:schemeClr val="accent2">
                      <a:lumMod val="50000"/>
                    </a:schemeClr>
                  </a:solidFill>
                </a:rPr>
                <a:t>tjenesteydelser</a:t>
              </a:r>
              <a:endParaRPr lang="da-DK" sz="1200" i="1" dirty="0">
                <a:solidFill>
                  <a:schemeClr val="accent2">
                    <a:lumMod val="50000"/>
                  </a:schemeClr>
                </a:solidFill>
              </a:endParaRPr>
            </a:p>
          </p:txBody>
        </p:sp>
        <p:sp>
          <p:nvSpPr>
            <p:cNvPr id="12" name="Tekstfelt 11">
              <a:extLst>
                <a:ext uri="{FF2B5EF4-FFF2-40B4-BE49-F238E27FC236}">
                  <a16:creationId xmlns:a16="http://schemas.microsoft.com/office/drawing/2014/main" id="{CA1CDF35-7989-BE46-8041-8A9322D818B7}"/>
                </a:ext>
              </a:extLst>
            </p:cNvPr>
            <p:cNvSpPr txBox="1"/>
            <p:nvPr/>
          </p:nvSpPr>
          <p:spPr>
            <a:xfrm>
              <a:off x="3357970" y="2741384"/>
              <a:ext cx="1271487" cy="492443"/>
            </a:xfrm>
            <a:prstGeom prst="rect">
              <a:avLst/>
            </a:prstGeom>
            <a:noFill/>
          </p:spPr>
          <p:txBody>
            <a:bodyPr wrap="square" rtlCol="0">
              <a:spAutoFit/>
            </a:bodyPr>
            <a:lstStyle/>
            <a:p>
              <a:pPr algn="r"/>
              <a:r>
                <a:rPr lang="da-DK" sz="1400" b="1" dirty="0">
                  <a:solidFill>
                    <a:schemeClr val="accent2">
                      <a:lumMod val="50000"/>
                    </a:schemeClr>
                  </a:solidFill>
                </a:rPr>
                <a:t>8 pct.</a:t>
              </a:r>
            </a:p>
            <a:p>
              <a:pPr algn="r"/>
              <a:r>
                <a:rPr lang="da-DK" sz="1100" i="1" dirty="0">
                  <a:solidFill>
                    <a:schemeClr val="accent2">
                      <a:lumMod val="50000"/>
                    </a:schemeClr>
                  </a:solidFill>
                </a:rPr>
                <a:t>Transport</a:t>
              </a:r>
            </a:p>
          </p:txBody>
        </p:sp>
        <p:cxnSp>
          <p:nvCxnSpPr>
            <p:cNvPr id="13" name="Vinklet forbindelse 12">
              <a:extLst>
                <a:ext uri="{FF2B5EF4-FFF2-40B4-BE49-F238E27FC236}">
                  <a16:creationId xmlns:a16="http://schemas.microsoft.com/office/drawing/2014/main" id="{9C8EF770-A7F3-5E42-84A8-854E1BDD9501}"/>
                </a:ext>
              </a:extLst>
            </p:cNvPr>
            <p:cNvCxnSpPr>
              <a:stCxn id="8" idx="0"/>
            </p:cNvCxnSpPr>
            <p:nvPr/>
          </p:nvCxnSpPr>
          <p:spPr bwMode="auto">
            <a:xfrm rot="5400000" flipH="1" flipV="1">
              <a:off x="6927902" y="1654539"/>
              <a:ext cx="628820" cy="639327"/>
            </a:xfrm>
            <a:prstGeom prst="bentConnector2">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Lige forbindelse 13">
              <a:extLst>
                <a:ext uri="{FF2B5EF4-FFF2-40B4-BE49-F238E27FC236}">
                  <a16:creationId xmlns:a16="http://schemas.microsoft.com/office/drawing/2014/main" id="{829B7311-B966-FE44-A3E9-034534AB19CD}"/>
                </a:ext>
              </a:extLst>
            </p:cNvPr>
            <p:cNvCxnSpPr/>
            <p:nvPr/>
          </p:nvCxnSpPr>
          <p:spPr bwMode="auto">
            <a:xfrm flipH="1">
              <a:off x="4212119" y="4124412"/>
              <a:ext cx="720080" cy="0"/>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Lige forbindelse 14">
              <a:extLst>
                <a:ext uri="{FF2B5EF4-FFF2-40B4-BE49-F238E27FC236}">
                  <a16:creationId xmlns:a16="http://schemas.microsoft.com/office/drawing/2014/main" id="{DC2B03FB-1FB7-8540-BB3F-D1360566FE0F}"/>
                </a:ext>
              </a:extLst>
            </p:cNvPr>
            <p:cNvCxnSpPr/>
            <p:nvPr/>
          </p:nvCxnSpPr>
          <p:spPr bwMode="auto">
            <a:xfrm flipH="1">
              <a:off x="8911441" y="4124412"/>
              <a:ext cx="720080" cy="0"/>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Vinklet forbindelse 10">
              <a:extLst>
                <a:ext uri="{FF2B5EF4-FFF2-40B4-BE49-F238E27FC236}">
                  <a16:creationId xmlns:a16="http://schemas.microsoft.com/office/drawing/2014/main" id="{B2043796-4846-A04A-9B8F-EBE9BF2322E3}"/>
                </a:ext>
              </a:extLst>
            </p:cNvPr>
            <p:cNvCxnSpPr/>
            <p:nvPr/>
          </p:nvCxnSpPr>
          <p:spPr bwMode="auto">
            <a:xfrm flipH="1" flipV="1">
              <a:off x="4753414" y="3045783"/>
              <a:ext cx="1187107" cy="3701"/>
            </a:xfrm>
            <a:prstGeom prst="straightConnector1">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7" name="Billed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059" y="2584421"/>
            <a:ext cx="2207295" cy="917381"/>
          </a:xfrm>
          <a:prstGeom prst="rect">
            <a:avLst/>
          </a:prstGeom>
        </p:spPr>
      </p:pic>
      <p:pic>
        <p:nvPicPr>
          <p:cNvPr id="18" name="Billed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7147" y="4554057"/>
            <a:ext cx="1723192" cy="961256"/>
          </a:xfrm>
          <a:prstGeom prst="rect">
            <a:avLst/>
          </a:prstGeom>
        </p:spPr>
      </p:pic>
      <p:pic>
        <p:nvPicPr>
          <p:cNvPr id="19" name="Pladsholder til indhold 9"/>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9008375" y="987775"/>
            <a:ext cx="1077574" cy="1828199"/>
          </a:xfrm>
          <a:prstGeom prst="rect">
            <a:avLst/>
          </a:prstGeom>
        </p:spPr>
      </p:pic>
      <p:pic>
        <p:nvPicPr>
          <p:cNvPr id="20" name="Billed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1378" y="4797946"/>
            <a:ext cx="1800200" cy="1084935"/>
          </a:xfrm>
          <a:prstGeom prst="rect">
            <a:avLst/>
          </a:prstGeom>
        </p:spPr>
      </p:pic>
    </p:spTree>
    <p:extLst>
      <p:ext uri="{BB962C8B-B14F-4D97-AF65-F5344CB8AC3E}">
        <p14:creationId xmlns:p14="http://schemas.microsoft.com/office/powerpoint/2010/main" val="319894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dsholder til indhold 7"/>
          <p:cNvGraphicFramePr>
            <a:graphicFrameLocks noGrp="1"/>
          </p:cNvGraphicFramePr>
          <p:nvPr>
            <p:ph idx="1"/>
            <p:extLst>
              <p:ext uri="{D42A27DB-BD31-4B8C-83A1-F6EECF244321}">
                <p14:modId xmlns:p14="http://schemas.microsoft.com/office/powerpoint/2010/main" val="3868014968"/>
              </p:ext>
            </p:extLst>
          </p:nvPr>
        </p:nvGraphicFramePr>
        <p:xfrm>
          <a:off x="4513411" y="1341562"/>
          <a:ext cx="7945711"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el 3"/>
          <p:cNvSpPr>
            <a:spLocks noGrp="1"/>
          </p:cNvSpPr>
          <p:nvPr>
            <p:ph type="title"/>
          </p:nvPr>
        </p:nvSpPr>
        <p:spPr/>
        <p:txBody>
          <a:bodyPr/>
          <a:lstStyle/>
          <a:p>
            <a:r>
              <a:rPr lang="da-DK" dirty="0" smtClean="0"/>
              <a:t>Indkøb af varer </a:t>
            </a:r>
            <a:br>
              <a:rPr lang="da-DK" dirty="0" smtClean="0"/>
            </a:br>
            <a:r>
              <a:rPr lang="da-DK" dirty="0" smtClean="0"/>
              <a:t>og tjenesteydelser</a:t>
            </a:r>
            <a:endParaRPr lang="en-US" dirty="0"/>
          </a:p>
        </p:txBody>
      </p:sp>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187" y="4889704"/>
            <a:ext cx="3268571" cy="1969884"/>
          </a:xfrm>
          <a:prstGeom prst="rect">
            <a:avLst/>
          </a:prstGeom>
        </p:spPr>
      </p:pic>
      <p:sp>
        <p:nvSpPr>
          <p:cNvPr id="2" name="Tekstfelt 1"/>
          <p:cNvSpPr txBox="1"/>
          <p:nvPr/>
        </p:nvSpPr>
        <p:spPr>
          <a:xfrm>
            <a:off x="11426179" y="6207909"/>
            <a:ext cx="504056" cy="246221"/>
          </a:xfrm>
          <a:prstGeom prst="rect">
            <a:avLst/>
          </a:prstGeom>
          <a:noFill/>
        </p:spPr>
        <p:txBody>
          <a:bodyPr wrap="square" rtlCol="0">
            <a:spAutoFit/>
          </a:bodyPr>
          <a:lstStyle/>
          <a:p>
            <a:r>
              <a:rPr lang="da-DK" sz="1000" dirty="0" smtClean="0">
                <a:hlinkClick r:id="rId5"/>
              </a:rPr>
              <a:t>Kilde</a:t>
            </a:r>
            <a:endParaRPr lang="da-DK" sz="1000" dirty="0"/>
          </a:p>
        </p:txBody>
      </p:sp>
      <p:sp>
        <p:nvSpPr>
          <p:cNvPr id="7" name="Tekstfelt 6">
            <a:extLst>
              <a:ext uri="{FF2B5EF4-FFF2-40B4-BE49-F238E27FC236}">
                <a16:creationId xmlns:a16="http://schemas.microsoft.com/office/drawing/2014/main" id="{80C5C32B-7649-6644-96FF-496E66FBD8C4}"/>
              </a:ext>
            </a:extLst>
          </p:cNvPr>
          <p:cNvSpPr txBox="1"/>
          <p:nvPr/>
        </p:nvSpPr>
        <p:spPr>
          <a:xfrm>
            <a:off x="624979" y="2088000"/>
            <a:ext cx="2592288" cy="276999"/>
          </a:xfrm>
          <a:prstGeom prst="rect">
            <a:avLst/>
          </a:prstGeom>
          <a:noFill/>
        </p:spPr>
        <p:txBody>
          <a:bodyPr wrap="square" rtlCol="0">
            <a:spAutoFit/>
          </a:bodyPr>
          <a:lstStyle/>
          <a:p>
            <a:r>
              <a:rPr lang="en-US" sz="1200" b="1" dirty="0" smtClean="0">
                <a:solidFill>
                  <a:schemeClr val="accent2">
                    <a:lumMod val="50000"/>
                  </a:schemeClr>
                </a:solidFill>
              </a:rPr>
              <a:t>CO2-aftryk </a:t>
            </a:r>
            <a:r>
              <a:rPr lang="en-US" sz="1200" b="1" dirty="0" err="1" smtClean="0">
                <a:solidFill>
                  <a:schemeClr val="accent2">
                    <a:lumMod val="50000"/>
                  </a:schemeClr>
                </a:solidFill>
              </a:rPr>
              <a:t>i</a:t>
            </a:r>
            <a:r>
              <a:rPr lang="en-US" sz="1200" b="1" dirty="0" smtClean="0">
                <a:solidFill>
                  <a:schemeClr val="accent2">
                    <a:lumMod val="50000"/>
                  </a:schemeClr>
                </a:solidFill>
              </a:rPr>
              <a:t> </a:t>
            </a:r>
            <a:r>
              <a:rPr lang="en-US" sz="1200" b="1" dirty="0" err="1" smtClean="0">
                <a:solidFill>
                  <a:schemeClr val="accent2">
                    <a:lumMod val="50000"/>
                  </a:schemeClr>
                </a:solidFill>
              </a:rPr>
              <a:t>detaljer</a:t>
            </a:r>
            <a:r>
              <a:rPr lang="en-US" sz="1200" b="1" dirty="0" smtClean="0">
                <a:solidFill>
                  <a:schemeClr val="accent2">
                    <a:lumMod val="50000"/>
                  </a:schemeClr>
                </a:solidFill>
              </a:rPr>
              <a:t> 2018</a:t>
            </a:r>
            <a:endParaRPr lang="da-DK" sz="1200" b="1" dirty="0">
              <a:solidFill>
                <a:schemeClr val="accent2">
                  <a:lumMod val="50000"/>
                </a:schemeClr>
              </a:solidFill>
            </a:endParaRPr>
          </a:p>
        </p:txBody>
      </p:sp>
    </p:spTree>
    <p:extLst>
      <p:ext uri="{BB962C8B-B14F-4D97-AF65-F5344CB8AC3E}">
        <p14:creationId xmlns:p14="http://schemas.microsoft.com/office/powerpoint/2010/main" val="4163757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CO2-fordeling </a:t>
            </a:r>
            <a:r>
              <a:rPr lang="da-DK" dirty="0" smtClean="0"/>
              <a:t>i </a:t>
            </a:r>
            <a:br>
              <a:rPr lang="da-DK" dirty="0" smtClean="0"/>
            </a:br>
            <a:r>
              <a:rPr lang="da-DK" dirty="0" smtClean="0"/>
              <a:t>Region Midtjylland </a:t>
            </a:r>
            <a:r>
              <a:rPr lang="da-DK" sz="1800" b="0" dirty="0" smtClean="0"/>
              <a:t>(2021)</a:t>
            </a:r>
            <a:endParaRPr lang="da-DK" b="0" dirty="0"/>
          </a:p>
        </p:txBody>
      </p:sp>
      <p:pic>
        <p:nvPicPr>
          <p:cNvPr id="21" name="Billede 20"/>
          <p:cNvPicPr>
            <a:picLocks noChangeAspect="1"/>
          </p:cNvPicPr>
          <p:nvPr/>
        </p:nvPicPr>
        <p:blipFill>
          <a:blip r:embed="rId3"/>
          <a:stretch>
            <a:fillRect/>
          </a:stretch>
        </p:blipFill>
        <p:spPr>
          <a:xfrm>
            <a:off x="1849115" y="2421682"/>
            <a:ext cx="9353614" cy="3713440"/>
          </a:xfrm>
          <a:prstGeom prst="rect">
            <a:avLst/>
          </a:prstGeom>
        </p:spPr>
      </p:pic>
    </p:spTree>
    <p:extLst>
      <p:ext uri="{BB962C8B-B14F-4D97-AF65-F5344CB8AC3E}">
        <p14:creationId xmlns:p14="http://schemas.microsoft.com/office/powerpoint/2010/main" val="2475736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dsholder til indhold 7"/>
          <p:cNvGraphicFramePr>
            <a:graphicFrameLocks noGrp="1"/>
          </p:cNvGraphicFramePr>
          <p:nvPr>
            <p:ph idx="1"/>
            <p:extLst/>
          </p:nvPr>
        </p:nvGraphicFramePr>
        <p:xfrm>
          <a:off x="4513411" y="1341562"/>
          <a:ext cx="7945711"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el 3"/>
          <p:cNvSpPr>
            <a:spLocks noGrp="1"/>
          </p:cNvSpPr>
          <p:nvPr>
            <p:ph type="title"/>
          </p:nvPr>
        </p:nvSpPr>
        <p:spPr/>
        <p:txBody>
          <a:bodyPr/>
          <a:lstStyle/>
          <a:p>
            <a:r>
              <a:rPr lang="da-DK" dirty="0" smtClean="0"/>
              <a:t>Indkøb af varer </a:t>
            </a:r>
            <a:br>
              <a:rPr lang="da-DK" dirty="0" smtClean="0"/>
            </a:br>
            <a:r>
              <a:rPr lang="da-DK" dirty="0" smtClean="0"/>
              <a:t>og tjenesteydelser</a:t>
            </a:r>
            <a:endParaRPr lang="en-US" dirty="0"/>
          </a:p>
        </p:txBody>
      </p:sp>
      <p:sp>
        <p:nvSpPr>
          <p:cNvPr id="2" name="Tekstfelt 1"/>
          <p:cNvSpPr txBox="1"/>
          <p:nvPr/>
        </p:nvSpPr>
        <p:spPr>
          <a:xfrm>
            <a:off x="11426179" y="6207909"/>
            <a:ext cx="504056" cy="246221"/>
          </a:xfrm>
          <a:prstGeom prst="rect">
            <a:avLst/>
          </a:prstGeom>
          <a:noFill/>
        </p:spPr>
        <p:txBody>
          <a:bodyPr wrap="square" rtlCol="0">
            <a:spAutoFit/>
          </a:bodyPr>
          <a:lstStyle/>
          <a:p>
            <a:r>
              <a:rPr lang="da-DK" sz="1000" dirty="0" smtClean="0">
                <a:hlinkClick r:id="rId4"/>
              </a:rPr>
              <a:t>Kilde</a:t>
            </a:r>
            <a:endParaRPr lang="da-DK" sz="1000" dirty="0"/>
          </a:p>
        </p:txBody>
      </p:sp>
      <p:sp>
        <p:nvSpPr>
          <p:cNvPr id="7" name="Tekstfelt 6">
            <a:extLst>
              <a:ext uri="{FF2B5EF4-FFF2-40B4-BE49-F238E27FC236}">
                <a16:creationId xmlns:a16="http://schemas.microsoft.com/office/drawing/2014/main" id="{80C5C32B-7649-6644-96FF-496E66FBD8C4}"/>
              </a:ext>
            </a:extLst>
          </p:cNvPr>
          <p:cNvSpPr txBox="1"/>
          <p:nvPr/>
        </p:nvSpPr>
        <p:spPr>
          <a:xfrm>
            <a:off x="768995" y="2288699"/>
            <a:ext cx="2952328" cy="276999"/>
          </a:xfrm>
          <a:prstGeom prst="rect">
            <a:avLst/>
          </a:prstGeom>
          <a:noFill/>
        </p:spPr>
        <p:txBody>
          <a:bodyPr wrap="square" rtlCol="0">
            <a:spAutoFit/>
          </a:bodyPr>
          <a:lstStyle/>
          <a:p>
            <a:r>
              <a:rPr lang="en-US" sz="1200" dirty="0" smtClean="0">
                <a:solidFill>
                  <a:schemeClr val="accent2">
                    <a:lumMod val="50000"/>
                  </a:schemeClr>
                </a:solidFill>
              </a:rPr>
              <a:t>CO2-aftryk </a:t>
            </a:r>
            <a:r>
              <a:rPr lang="en-US" sz="1200" dirty="0" err="1" smtClean="0">
                <a:solidFill>
                  <a:schemeClr val="accent2">
                    <a:lumMod val="50000"/>
                  </a:schemeClr>
                </a:solidFill>
              </a:rPr>
              <a:t>i</a:t>
            </a:r>
            <a:r>
              <a:rPr lang="en-US" sz="1200" dirty="0" smtClean="0">
                <a:solidFill>
                  <a:schemeClr val="accent2">
                    <a:lumMod val="50000"/>
                  </a:schemeClr>
                </a:solidFill>
              </a:rPr>
              <a:t> </a:t>
            </a:r>
            <a:r>
              <a:rPr lang="en-US" sz="1200" dirty="0" err="1" smtClean="0">
                <a:solidFill>
                  <a:schemeClr val="accent2">
                    <a:lumMod val="50000"/>
                  </a:schemeClr>
                </a:solidFill>
              </a:rPr>
              <a:t>detaljer</a:t>
            </a:r>
            <a:r>
              <a:rPr lang="en-US" sz="1200" dirty="0" smtClean="0">
                <a:solidFill>
                  <a:schemeClr val="accent2">
                    <a:lumMod val="50000"/>
                  </a:schemeClr>
                </a:solidFill>
              </a:rPr>
              <a:t> (2021)</a:t>
            </a:r>
            <a:endParaRPr lang="da-DK" sz="1200" dirty="0">
              <a:solidFill>
                <a:schemeClr val="accent2">
                  <a:lumMod val="50000"/>
                </a:schemeClr>
              </a:solidFill>
            </a:endParaRPr>
          </a:p>
        </p:txBody>
      </p:sp>
      <p:pic>
        <p:nvPicPr>
          <p:cNvPr id="19" name="Billede 18"/>
          <p:cNvPicPr>
            <a:picLocks noChangeAspect="1"/>
          </p:cNvPicPr>
          <p:nvPr/>
        </p:nvPicPr>
        <p:blipFill>
          <a:blip r:embed="rId5"/>
          <a:stretch>
            <a:fillRect/>
          </a:stretch>
        </p:blipFill>
        <p:spPr>
          <a:xfrm>
            <a:off x="3001243" y="2421682"/>
            <a:ext cx="8164066" cy="3594884"/>
          </a:xfrm>
          <a:prstGeom prst="rect">
            <a:avLst/>
          </a:prstGeom>
        </p:spPr>
      </p:pic>
    </p:spTree>
    <p:extLst>
      <p:ext uri="{BB962C8B-B14F-4D97-AF65-F5344CB8AC3E}">
        <p14:creationId xmlns:p14="http://schemas.microsoft.com/office/powerpoint/2010/main" val="565249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Strategi og handling</a:t>
            </a:r>
            <a:endParaRPr lang="da-DK" dirty="0"/>
          </a:p>
        </p:txBody>
      </p:sp>
      <p:pic>
        <p:nvPicPr>
          <p:cNvPr id="14" name="Billed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92985">
            <a:off x="1241316" y="2610036"/>
            <a:ext cx="2078663" cy="3429794"/>
          </a:xfrm>
          <a:prstGeom prst="rect">
            <a:avLst/>
          </a:prstGeom>
        </p:spPr>
      </p:pic>
      <p:graphicFrame>
        <p:nvGraphicFramePr>
          <p:cNvPr id="3" name="Diagram 2"/>
          <p:cNvGraphicFramePr/>
          <p:nvPr>
            <p:extLst>
              <p:ext uri="{D42A27DB-BD31-4B8C-83A1-F6EECF244321}">
                <p14:modId xmlns:p14="http://schemas.microsoft.com/office/powerpoint/2010/main" val="3016456296"/>
              </p:ext>
            </p:extLst>
          </p:nvPr>
        </p:nvGraphicFramePr>
        <p:xfrm>
          <a:off x="4441403" y="774975"/>
          <a:ext cx="8130117" cy="5420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941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p:txBody>
          <a:bodyPr/>
          <a:lstStyle/>
          <a:p>
            <a:pPr algn="ctr"/>
            <a:r>
              <a:rPr lang="da-DK" sz="2800" dirty="0"/>
              <a:t>Bæredygtighed </a:t>
            </a:r>
            <a:r>
              <a:rPr lang="da-DK" sz="2800" dirty="0" smtClean="0"/>
              <a:t>er, </a:t>
            </a:r>
            <a:endParaRPr lang="da-DK" sz="2800" dirty="0"/>
          </a:p>
          <a:p>
            <a:pPr algn="ctr"/>
            <a:r>
              <a:rPr lang="da-DK" sz="2800" dirty="0"/>
              <a:t>når vores måde at skabe </a:t>
            </a:r>
            <a:r>
              <a:rPr lang="da-DK" sz="2800" dirty="0" smtClean="0"/>
              <a:t/>
            </a:r>
            <a:br>
              <a:rPr lang="da-DK" sz="2800" dirty="0" smtClean="0"/>
            </a:br>
            <a:r>
              <a:rPr lang="da-DK" sz="2800" dirty="0" smtClean="0"/>
              <a:t>sundhed</a:t>
            </a:r>
            <a:r>
              <a:rPr lang="da-DK" sz="2800" dirty="0"/>
              <a:t>, trivsel og udvikling på </a:t>
            </a:r>
            <a:r>
              <a:rPr lang="da-DK" sz="2800" dirty="0" smtClean="0"/>
              <a:t/>
            </a:r>
            <a:br>
              <a:rPr lang="da-DK" sz="2800" dirty="0" smtClean="0"/>
            </a:br>
            <a:r>
              <a:rPr lang="da-DK" sz="2800" dirty="0" smtClean="0"/>
              <a:t>ikke </a:t>
            </a:r>
            <a:r>
              <a:rPr lang="da-DK" sz="2800" dirty="0"/>
              <a:t>forringer muligheden for </a:t>
            </a:r>
            <a:r>
              <a:rPr lang="da-DK" sz="2800" dirty="0" smtClean="0"/>
              <a:t/>
            </a:r>
            <a:br>
              <a:rPr lang="da-DK" sz="2800" dirty="0" smtClean="0"/>
            </a:br>
            <a:r>
              <a:rPr lang="da-DK" sz="2800" dirty="0" smtClean="0"/>
              <a:t>at </a:t>
            </a:r>
            <a:r>
              <a:rPr lang="da-DK" sz="2800" dirty="0"/>
              <a:t>leve et sundt liv i fremtiden.</a:t>
            </a:r>
          </a:p>
          <a:p>
            <a:endParaRPr lang="da-DK" sz="2800" dirty="0"/>
          </a:p>
        </p:txBody>
      </p:sp>
      <p:sp>
        <p:nvSpPr>
          <p:cNvPr id="8" name="Titel 7"/>
          <p:cNvSpPr>
            <a:spLocks noGrp="1"/>
          </p:cNvSpPr>
          <p:nvPr>
            <p:ph type="title"/>
          </p:nvPr>
        </p:nvSpPr>
        <p:spPr/>
        <p:txBody>
          <a:bodyPr/>
          <a:lstStyle/>
          <a:p>
            <a:r>
              <a:rPr lang="da-DK" sz="2800" dirty="0" smtClean="0"/>
              <a:t>Hvad er bæredygtighed i Region Midtjylland?</a:t>
            </a:r>
            <a:endParaRPr lang="da-DK" sz="2800" dirty="0"/>
          </a:p>
        </p:txBody>
      </p:sp>
    </p:spTree>
    <p:extLst>
      <p:ext uri="{BB962C8B-B14F-4D97-AF65-F5344CB8AC3E}">
        <p14:creationId xmlns:p14="http://schemas.microsoft.com/office/powerpoint/2010/main" val="72810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Stort aftryk – stort ansvar</a:t>
            </a:r>
            <a:endParaRPr lang="da-DK" dirty="0"/>
          </a:p>
        </p:txBody>
      </p:sp>
      <p:pic>
        <p:nvPicPr>
          <p:cNvPr id="5"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21723" y="1845618"/>
            <a:ext cx="3989183" cy="4032250"/>
          </a:xfrm>
          <a:prstGeom prst="rect">
            <a:avLst/>
          </a:prstGeom>
        </p:spPr>
      </p:pic>
      <p:grpSp>
        <p:nvGrpSpPr>
          <p:cNvPr id="18" name="Gruppe 17"/>
          <p:cNvGrpSpPr/>
          <p:nvPr/>
        </p:nvGrpSpPr>
        <p:grpSpPr>
          <a:xfrm>
            <a:off x="2232355" y="4005858"/>
            <a:ext cx="5443423" cy="766236"/>
            <a:chOff x="2232355" y="4005858"/>
            <a:chExt cx="5443423" cy="766236"/>
          </a:xfrm>
        </p:grpSpPr>
        <p:sp>
          <p:nvSpPr>
            <p:cNvPr id="9" name="Pladsholder til indhold 6"/>
            <p:cNvSpPr txBox="1">
              <a:spLocks/>
            </p:cNvSpPr>
            <p:nvPr/>
          </p:nvSpPr>
          <p:spPr bwMode="auto">
            <a:xfrm>
              <a:off x="2232355" y="4005858"/>
              <a:ext cx="4991722" cy="76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20000"/>
                </a:spcAft>
                <a:buClr>
                  <a:schemeClr val="bg1"/>
                </a:buClr>
                <a:buSzTx/>
                <a:buFont typeface="Wingdings" panose="05000000000000000000" pitchFamily="2" charset="2"/>
                <a:buNone/>
                <a:tabLst/>
                <a:defRPr sz="3200">
                  <a:solidFill>
                    <a:schemeClr val="bg2"/>
                  </a:solidFill>
                  <a:latin typeface="+mn-lt"/>
                  <a:ea typeface="+mn-ea"/>
                  <a:cs typeface="+mn-cs"/>
                </a:defRPr>
              </a:lvl1pPr>
              <a:lvl2pPr marL="1198003" indent="-364058" algn="l" rtl="0" eaLnBrk="1" fontAlgn="base" hangingPunct="1">
                <a:spcBef>
                  <a:spcPct val="0"/>
                </a:spcBef>
                <a:spcAft>
                  <a:spcPct val="20000"/>
                </a:spcAft>
                <a:buClr>
                  <a:schemeClr val="bg1"/>
                </a:buClr>
                <a:buFont typeface="Wingdings" pitchFamily="2" charset="2"/>
                <a:buChar char="§"/>
                <a:defRPr sz="3200">
                  <a:solidFill>
                    <a:schemeClr val="bg2"/>
                  </a:solidFill>
                  <a:latin typeface="+mn-lt"/>
                </a:defRPr>
              </a:lvl2pPr>
              <a:lvl3pPr marL="1790655" indent="-241294" algn="l" rtl="0" eaLnBrk="1" fontAlgn="base" hangingPunct="1">
                <a:spcBef>
                  <a:spcPct val="0"/>
                </a:spcBef>
                <a:spcAft>
                  <a:spcPct val="20000"/>
                </a:spcAft>
                <a:buClr>
                  <a:schemeClr val="bg1"/>
                </a:buClr>
                <a:buFont typeface="Wingdings" pitchFamily="2" charset="2"/>
                <a:buChar char="§"/>
                <a:defRPr sz="2600">
                  <a:solidFill>
                    <a:schemeClr val="bg2"/>
                  </a:solidFill>
                  <a:latin typeface="+mn-lt"/>
                </a:defRPr>
              </a:lvl3pPr>
              <a:lvl4pPr marL="2523004" indent="-243411" algn="l" rtl="0" eaLnBrk="1" fontAlgn="base" hangingPunct="1">
                <a:spcBef>
                  <a:spcPct val="0"/>
                </a:spcBef>
                <a:spcAft>
                  <a:spcPct val="20000"/>
                </a:spcAft>
                <a:buClr>
                  <a:schemeClr val="bg1"/>
                </a:buClr>
                <a:buFont typeface="Wingdings" pitchFamily="2" charset="2"/>
                <a:buChar char="§"/>
                <a:defRPr sz="2200">
                  <a:solidFill>
                    <a:schemeClr val="bg2"/>
                  </a:solidFill>
                  <a:latin typeface="+mn-lt"/>
                </a:defRPr>
              </a:lvl4pPr>
              <a:lvl5pPr marL="3109306" indent="-234945" algn="l" rtl="0" eaLnBrk="1" fontAlgn="base" hangingPunct="1">
                <a:spcBef>
                  <a:spcPct val="0"/>
                </a:spcBef>
                <a:spcAft>
                  <a:spcPct val="20000"/>
                </a:spcAft>
                <a:buClr>
                  <a:schemeClr val="bg1"/>
                </a:buClr>
                <a:buFont typeface="Wingdings" pitchFamily="2" charset="2"/>
                <a:buChar char="§"/>
                <a:defRPr sz="1800">
                  <a:solidFill>
                    <a:schemeClr val="bg2"/>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a:lstStyle>
            <a:p>
              <a:r>
                <a:rPr lang="da-DK" sz="1800" b="1" kern="0" dirty="0" smtClean="0"/>
                <a:t>Sundhedssektoren</a:t>
              </a:r>
              <a:r>
                <a:rPr lang="da-DK" sz="1800" kern="0" dirty="0" smtClean="0"/>
                <a:t> </a:t>
              </a:r>
              <a:br>
                <a:rPr lang="da-DK" sz="1800" kern="0" dirty="0" smtClean="0"/>
              </a:br>
              <a:r>
                <a:rPr lang="da-DK" sz="1800" kern="0" dirty="0"/>
                <a:t>= </a:t>
              </a:r>
              <a:r>
                <a:rPr lang="da-DK" sz="1800" kern="0" dirty="0" smtClean="0"/>
                <a:t>femtestørste </a:t>
              </a:r>
              <a:r>
                <a:rPr lang="da-DK" sz="1800" kern="0" dirty="0"/>
                <a:t>CO2-udleder globalt</a:t>
              </a:r>
            </a:p>
          </p:txBody>
        </p:sp>
        <p:cxnSp>
          <p:nvCxnSpPr>
            <p:cNvPr id="10" name="Lige forbindelse 9">
              <a:extLst>
                <a:ext uri="{FF2B5EF4-FFF2-40B4-BE49-F238E27FC236}">
                  <a16:creationId xmlns:a16="http://schemas.microsoft.com/office/drawing/2014/main" id="{8BAC070B-3144-F74F-9D4B-177760FCB77E}"/>
                </a:ext>
              </a:extLst>
            </p:cNvPr>
            <p:cNvCxnSpPr>
              <a:cxnSpLocks/>
            </p:cNvCxnSpPr>
            <p:nvPr/>
          </p:nvCxnSpPr>
          <p:spPr>
            <a:xfrm flipH="1">
              <a:off x="5881563" y="4221882"/>
              <a:ext cx="1794215" cy="0"/>
            </a:xfrm>
            <a:prstGeom prst="line">
              <a:avLst/>
            </a:prstGeom>
            <a:ln w="28575" cap="flat" cmpd="sng" algn="ctr">
              <a:solidFill>
                <a:schemeClr val="bg2">
                  <a:lumMod val="9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1" name="Gruppe 20"/>
          <p:cNvGrpSpPr/>
          <p:nvPr/>
        </p:nvGrpSpPr>
        <p:grpSpPr>
          <a:xfrm>
            <a:off x="2232355" y="2798288"/>
            <a:ext cx="7556080" cy="895272"/>
            <a:chOff x="2232355" y="2798288"/>
            <a:chExt cx="7556080" cy="895272"/>
          </a:xfrm>
        </p:grpSpPr>
        <p:grpSp>
          <p:nvGrpSpPr>
            <p:cNvPr id="19" name="Gruppe 18"/>
            <p:cNvGrpSpPr/>
            <p:nvPr/>
          </p:nvGrpSpPr>
          <p:grpSpPr>
            <a:xfrm>
              <a:off x="2232355" y="2927324"/>
              <a:ext cx="6889568" cy="766236"/>
              <a:chOff x="2232355" y="2927324"/>
              <a:chExt cx="6889568" cy="766236"/>
            </a:xfrm>
          </p:grpSpPr>
          <p:sp>
            <p:nvSpPr>
              <p:cNvPr id="8" name="Pladsholder til indhold 6"/>
              <p:cNvSpPr txBox="1">
                <a:spLocks/>
              </p:cNvSpPr>
              <p:nvPr/>
            </p:nvSpPr>
            <p:spPr bwMode="auto">
              <a:xfrm>
                <a:off x="2232355" y="2927324"/>
                <a:ext cx="4297280" cy="76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20000"/>
                  </a:spcAft>
                  <a:buClr>
                    <a:schemeClr val="bg1"/>
                  </a:buClr>
                  <a:buSzTx/>
                  <a:buFont typeface="Wingdings" panose="05000000000000000000" pitchFamily="2" charset="2"/>
                  <a:buNone/>
                  <a:tabLst/>
                  <a:defRPr sz="3200">
                    <a:solidFill>
                      <a:schemeClr val="bg2"/>
                    </a:solidFill>
                    <a:latin typeface="+mn-lt"/>
                    <a:ea typeface="+mn-ea"/>
                    <a:cs typeface="+mn-cs"/>
                  </a:defRPr>
                </a:lvl1pPr>
                <a:lvl2pPr marL="1198003" indent="-364058" algn="l" rtl="0" eaLnBrk="1" fontAlgn="base" hangingPunct="1">
                  <a:spcBef>
                    <a:spcPct val="0"/>
                  </a:spcBef>
                  <a:spcAft>
                    <a:spcPct val="20000"/>
                  </a:spcAft>
                  <a:buClr>
                    <a:schemeClr val="bg1"/>
                  </a:buClr>
                  <a:buFont typeface="Wingdings" pitchFamily="2" charset="2"/>
                  <a:buChar char="§"/>
                  <a:defRPr sz="3200">
                    <a:solidFill>
                      <a:schemeClr val="bg2"/>
                    </a:solidFill>
                    <a:latin typeface="+mn-lt"/>
                  </a:defRPr>
                </a:lvl2pPr>
                <a:lvl3pPr marL="1790655" indent="-241294" algn="l" rtl="0" eaLnBrk="1" fontAlgn="base" hangingPunct="1">
                  <a:spcBef>
                    <a:spcPct val="0"/>
                  </a:spcBef>
                  <a:spcAft>
                    <a:spcPct val="20000"/>
                  </a:spcAft>
                  <a:buClr>
                    <a:schemeClr val="bg1"/>
                  </a:buClr>
                  <a:buFont typeface="Wingdings" pitchFamily="2" charset="2"/>
                  <a:buChar char="§"/>
                  <a:defRPr sz="2600">
                    <a:solidFill>
                      <a:schemeClr val="bg2"/>
                    </a:solidFill>
                    <a:latin typeface="+mn-lt"/>
                  </a:defRPr>
                </a:lvl3pPr>
                <a:lvl4pPr marL="2523004" indent="-243411" algn="l" rtl="0" eaLnBrk="1" fontAlgn="base" hangingPunct="1">
                  <a:spcBef>
                    <a:spcPct val="0"/>
                  </a:spcBef>
                  <a:spcAft>
                    <a:spcPct val="20000"/>
                  </a:spcAft>
                  <a:buClr>
                    <a:schemeClr val="bg1"/>
                  </a:buClr>
                  <a:buFont typeface="Wingdings" pitchFamily="2" charset="2"/>
                  <a:buChar char="§"/>
                  <a:defRPr sz="2200">
                    <a:solidFill>
                      <a:schemeClr val="bg2"/>
                    </a:solidFill>
                    <a:latin typeface="+mn-lt"/>
                  </a:defRPr>
                </a:lvl4pPr>
                <a:lvl5pPr marL="3109306" indent="-234945" algn="l" rtl="0" eaLnBrk="1" fontAlgn="base" hangingPunct="1">
                  <a:spcBef>
                    <a:spcPct val="0"/>
                  </a:spcBef>
                  <a:spcAft>
                    <a:spcPct val="20000"/>
                  </a:spcAft>
                  <a:buClr>
                    <a:schemeClr val="bg1"/>
                  </a:buClr>
                  <a:buFont typeface="Wingdings" pitchFamily="2" charset="2"/>
                  <a:buChar char="§"/>
                  <a:defRPr sz="1800">
                    <a:solidFill>
                      <a:schemeClr val="bg2"/>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a:lstStyle>
              <a:p>
                <a:r>
                  <a:rPr lang="da-DK" sz="1800" b="1" kern="0" dirty="0"/>
                  <a:t>Sundhedsvæsenet</a:t>
                </a:r>
                <a:r>
                  <a:rPr lang="da-DK" sz="1800" kern="0" dirty="0"/>
                  <a:t> </a:t>
                </a:r>
                <a:br>
                  <a:rPr lang="da-DK" sz="1800" kern="0" dirty="0"/>
                </a:br>
                <a:r>
                  <a:rPr lang="da-DK" sz="1800" kern="0" dirty="0"/>
                  <a:t>= </a:t>
                </a:r>
                <a:r>
                  <a:rPr lang="da-DK" sz="1800" kern="0" dirty="0">
                    <a:solidFill>
                      <a:schemeClr val="bg1"/>
                    </a:solidFill>
                  </a:rPr>
                  <a:t>6,3</a:t>
                </a:r>
                <a:r>
                  <a:rPr lang="da-DK" sz="1800" kern="0" dirty="0"/>
                  <a:t>% af Danmarks CO2-udledning</a:t>
                </a:r>
              </a:p>
            </p:txBody>
          </p:sp>
          <p:cxnSp>
            <p:nvCxnSpPr>
              <p:cNvPr id="13" name="Lige forbindelse 12">
                <a:extLst>
                  <a:ext uri="{FF2B5EF4-FFF2-40B4-BE49-F238E27FC236}">
                    <a16:creationId xmlns:a16="http://schemas.microsoft.com/office/drawing/2014/main" id="{49390EC5-2C7C-5347-94C4-09971000EE8C}"/>
                  </a:ext>
                </a:extLst>
              </p:cNvPr>
              <p:cNvCxnSpPr>
                <a:cxnSpLocks/>
              </p:cNvCxnSpPr>
              <p:nvPr/>
            </p:nvCxnSpPr>
            <p:spPr>
              <a:xfrm flipH="1">
                <a:off x="5809555" y="3213770"/>
                <a:ext cx="3312368" cy="0"/>
              </a:xfrm>
              <a:prstGeom prst="line">
                <a:avLst/>
              </a:prstGeom>
              <a:ln w="28575" cap="flat" cmpd="sng" algn="ctr">
                <a:solidFill>
                  <a:schemeClr val="bg2">
                    <a:lumMod val="9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pic>
          <p:nvPicPr>
            <p:cNvPr id="20" name="Billed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0366">
              <a:off x="8844192" y="2798288"/>
              <a:ext cx="944243" cy="526597"/>
            </a:xfrm>
            <a:prstGeom prst="rect">
              <a:avLst/>
            </a:prstGeom>
          </p:spPr>
        </p:pic>
      </p:grpSp>
    </p:spTree>
    <p:extLst>
      <p:ext uri="{BB962C8B-B14F-4D97-AF65-F5344CB8AC3E}">
        <p14:creationId xmlns:p14="http://schemas.microsoft.com/office/powerpoint/2010/main" val="302144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Hvor kommer CO2-udledningen fra</a:t>
            </a:r>
            <a:r>
              <a:rPr lang="da-DK" dirty="0" smtClean="0"/>
              <a:t>?</a:t>
            </a:r>
            <a:endParaRPr lang="da-DK" dirty="0"/>
          </a:p>
        </p:txBody>
      </p:sp>
      <p:sp>
        <p:nvSpPr>
          <p:cNvPr id="6" name="Tekstfelt 5">
            <a:extLst>
              <a:ext uri="{FF2B5EF4-FFF2-40B4-BE49-F238E27FC236}">
                <a16:creationId xmlns:a16="http://schemas.microsoft.com/office/drawing/2014/main" id="{7541705F-B5B0-B841-A40B-B735740F4287}"/>
              </a:ext>
            </a:extLst>
          </p:cNvPr>
          <p:cNvSpPr txBox="1"/>
          <p:nvPr/>
        </p:nvSpPr>
        <p:spPr>
          <a:xfrm>
            <a:off x="6490022" y="4941273"/>
            <a:ext cx="1702107" cy="461665"/>
          </a:xfrm>
          <a:prstGeom prst="rect">
            <a:avLst/>
          </a:prstGeom>
          <a:noFill/>
        </p:spPr>
        <p:txBody>
          <a:bodyPr wrap="square" rtlCol="0">
            <a:spAutoFit/>
          </a:bodyPr>
          <a:lstStyle/>
          <a:p>
            <a:pPr algn="ctr"/>
            <a:r>
              <a:rPr lang="da-DK" sz="1200" b="1" dirty="0">
                <a:solidFill>
                  <a:schemeClr val="accent2">
                    <a:lumMod val="50000"/>
                  </a:schemeClr>
                </a:solidFill>
              </a:rPr>
              <a:t>Byggeri og </a:t>
            </a:r>
          </a:p>
          <a:p>
            <a:pPr algn="ctr"/>
            <a:r>
              <a:rPr lang="da-DK" sz="1200" b="1" dirty="0">
                <a:solidFill>
                  <a:schemeClr val="accent2">
                    <a:lumMod val="50000"/>
                  </a:schemeClr>
                </a:solidFill>
              </a:rPr>
              <a:t>anlæg</a:t>
            </a:r>
          </a:p>
        </p:txBody>
      </p:sp>
      <p:sp>
        <p:nvSpPr>
          <p:cNvPr id="7" name="Tekstfelt 6">
            <a:extLst>
              <a:ext uri="{FF2B5EF4-FFF2-40B4-BE49-F238E27FC236}">
                <a16:creationId xmlns:a16="http://schemas.microsoft.com/office/drawing/2014/main" id="{AA9D7DE1-B55F-604B-AC56-18460A42BEFE}"/>
              </a:ext>
            </a:extLst>
          </p:cNvPr>
          <p:cNvSpPr txBox="1"/>
          <p:nvPr/>
        </p:nvSpPr>
        <p:spPr>
          <a:xfrm>
            <a:off x="9048881" y="4943703"/>
            <a:ext cx="1979554" cy="646331"/>
          </a:xfrm>
          <a:prstGeom prst="rect">
            <a:avLst/>
          </a:prstGeom>
          <a:noFill/>
        </p:spPr>
        <p:txBody>
          <a:bodyPr wrap="square" rtlCol="0">
            <a:spAutoFit/>
          </a:bodyPr>
          <a:lstStyle/>
          <a:p>
            <a:pPr algn="ctr"/>
            <a:r>
              <a:rPr lang="da-DK" sz="1200" b="1" dirty="0">
                <a:solidFill>
                  <a:schemeClr val="accent2">
                    <a:lumMod val="50000"/>
                  </a:schemeClr>
                </a:solidFill>
              </a:rPr>
              <a:t>Indkøb og forbrug </a:t>
            </a:r>
          </a:p>
          <a:p>
            <a:pPr algn="ctr"/>
            <a:r>
              <a:rPr lang="da-DK" sz="1200" b="1" dirty="0">
                <a:solidFill>
                  <a:schemeClr val="accent2">
                    <a:lumMod val="50000"/>
                  </a:schemeClr>
                </a:solidFill>
              </a:rPr>
              <a:t>af varer og tjenesteydelser</a:t>
            </a:r>
          </a:p>
        </p:txBody>
      </p:sp>
      <p:sp>
        <p:nvSpPr>
          <p:cNvPr id="8" name="Tekstfelt 7">
            <a:extLst>
              <a:ext uri="{FF2B5EF4-FFF2-40B4-BE49-F238E27FC236}">
                <a16:creationId xmlns:a16="http://schemas.microsoft.com/office/drawing/2014/main" id="{FC0041F9-A67D-EC46-86F8-9EB77C652809}"/>
              </a:ext>
            </a:extLst>
          </p:cNvPr>
          <p:cNvSpPr txBox="1"/>
          <p:nvPr/>
        </p:nvSpPr>
        <p:spPr>
          <a:xfrm>
            <a:off x="3588896" y="4941273"/>
            <a:ext cx="1702107" cy="276999"/>
          </a:xfrm>
          <a:prstGeom prst="rect">
            <a:avLst/>
          </a:prstGeom>
          <a:noFill/>
        </p:spPr>
        <p:txBody>
          <a:bodyPr wrap="square" rtlCol="0">
            <a:spAutoFit/>
          </a:bodyPr>
          <a:lstStyle/>
          <a:p>
            <a:pPr algn="ctr"/>
            <a:r>
              <a:rPr lang="da-DK" sz="1200" b="1" dirty="0">
                <a:solidFill>
                  <a:schemeClr val="accent2">
                    <a:lumMod val="50000"/>
                  </a:schemeClr>
                </a:solidFill>
              </a:rPr>
              <a:t>Transport</a:t>
            </a:r>
          </a:p>
        </p:txBody>
      </p:sp>
      <p:sp>
        <p:nvSpPr>
          <p:cNvPr id="9" name="Tekstfelt 8">
            <a:extLst>
              <a:ext uri="{FF2B5EF4-FFF2-40B4-BE49-F238E27FC236}">
                <a16:creationId xmlns:a16="http://schemas.microsoft.com/office/drawing/2014/main" id="{80C5C32B-7649-6644-96FF-496E66FBD8C4}"/>
              </a:ext>
            </a:extLst>
          </p:cNvPr>
          <p:cNvSpPr txBox="1"/>
          <p:nvPr/>
        </p:nvSpPr>
        <p:spPr>
          <a:xfrm>
            <a:off x="913011" y="4943703"/>
            <a:ext cx="1702107" cy="276999"/>
          </a:xfrm>
          <a:prstGeom prst="rect">
            <a:avLst/>
          </a:prstGeom>
          <a:noFill/>
        </p:spPr>
        <p:txBody>
          <a:bodyPr wrap="square" rtlCol="0">
            <a:spAutoFit/>
          </a:bodyPr>
          <a:lstStyle/>
          <a:p>
            <a:pPr algn="ctr"/>
            <a:r>
              <a:rPr lang="da-DK" sz="1200" b="1" dirty="0">
                <a:solidFill>
                  <a:schemeClr val="accent2">
                    <a:lumMod val="50000"/>
                  </a:schemeClr>
                </a:solidFill>
              </a:rPr>
              <a:t>Energiforbrug</a:t>
            </a:r>
          </a:p>
        </p:txBody>
      </p:sp>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301" y="3908153"/>
            <a:ext cx="2207295" cy="917381"/>
          </a:xfrm>
          <a:prstGeom prst="rect">
            <a:avLst/>
          </a:prstGeom>
        </p:spPr>
      </p:pic>
      <p:pic>
        <p:nvPicPr>
          <p:cNvPr id="13"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8558" y="3594147"/>
            <a:ext cx="1800200" cy="1084935"/>
          </a:xfrm>
          <a:prstGeom prst="rect">
            <a:avLst/>
          </a:prstGeom>
        </p:spPr>
      </p:pic>
      <p:pic>
        <p:nvPicPr>
          <p:cNvPr id="14" name="Pladsholder til indhold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225277" y="2997335"/>
            <a:ext cx="1077574" cy="182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illede 1"/>
          <p:cNvPicPr>
            <a:picLocks noChangeAspect="1"/>
          </p:cNvPicPr>
          <p:nvPr/>
        </p:nvPicPr>
        <p:blipFill>
          <a:blip r:embed="rId6"/>
          <a:stretch>
            <a:fillRect/>
          </a:stretch>
        </p:blipFill>
        <p:spPr>
          <a:xfrm>
            <a:off x="6457080" y="3770835"/>
            <a:ext cx="1767993" cy="1054699"/>
          </a:xfrm>
          <a:prstGeom prst="rect">
            <a:avLst/>
          </a:prstGeom>
        </p:spPr>
      </p:pic>
    </p:spTree>
    <p:extLst>
      <p:ext uri="{BB962C8B-B14F-4D97-AF65-F5344CB8AC3E}">
        <p14:creationId xmlns:p14="http://schemas.microsoft.com/office/powerpoint/2010/main" val="65101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7511" y="822266"/>
            <a:ext cx="10082625" cy="900000"/>
          </a:xfrm>
        </p:spPr>
        <p:txBody>
          <a:bodyPr/>
          <a:lstStyle/>
          <a:p>
            <a:r>
              <a:rPr lang="da-DK" dirty="0"/>
              <a:t>CO2-fordeling </a:t>
            </a:r>
            <a:r>
              <a:rPr lang="da-DK" dirty="0" smtClean="0"/>
              <a:t>i </a:t>
            </a:r>
            <a:br>
              <a:rPr lang="da-DK" dirty="0" smtClean="0"/>
            </a:br>
            <a:r>
              <a:rPr lang="da-DK" dirty="0" smtClean="0"/>
              <a:t>Region Midtjylland </a:t>
            </a:r>
            <a:r>
              <a:rPr lang="da-DK" sz="1800" b="0" dirty="0" smtClean="0"/>
              <a:t>(2022)</a:t>
            </a:r>
            <a:endParaRPr lang="da-DK" b="0" dirty="0"/>
          </a:p>
        </p:txBody>
      </p:sp>
      <p:grpSp>
        <p:nvGrpSpPr>
          <p:cNvPr id="2" name="Gruppe 1"/>
          <p:cNvGrpSpPr/>
          <p:nvPr/>
        </p:nvGrpSpPr>
        <p:grpSpPr>
          <a:xfrm>
            <a:off x="4165547" y="1794033"/>
            <a:ext cx="7478616" cy="2802314"/>
            <a:chOff x="4091579" y="1585231"/>
            <a:chExt cx="7478616" cy="2802314"/>
          </a:xfrm>
        </p:grpSpPr>
        <p:sp>
          <p:nvSpPr>
            <p:cNvPr id="9" name="Tekstfelt 8">
              <a:extLst>
                <a:ext uri="{FF2B5EF4-FFF2-40B4-BE49-F238E27FC236}">
                  <a16:creationId xmlns:a16="http://schemas.microsoft.com/office/drawing/2014/main" id="{33481F61-357E-CA4F-ABD5-ECD45B3ED56A}"/>
                </a:ext>
              </a:extLst>
            </p:cNvPr>
            <p:cNvSpPr txBox="1"/>
            <p:nvPr/>
          </p:nvSpPr>
          <p:spPr>
            <a:xfrm>
              <a:off x="4193180" y="3895102"/>
              <a:ext cx="2848708"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400" b="1" dirty="0" smtClean="0">
                  <a:solidFill>
                    <a:srgbClr val="256575">
                      <a:lumMod val="50000"/>
                    </a:srgbClr>
                  </a:solidFill>
                  <a:latin typeface="Verdana"/>
                </a:rPr>
                <a:t>10</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Byggeri og anlæg</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0" name="Tekstfelt 9">
              <a:extLst>
                <a:ext uri="{FF2B5EF4-FFF2-40B4-BE49-F238E27FC236}">
                  <a16:creationId xmlns:a16="http://schemas.microsoft.com/office/drawing/2014/main" id="{69B3EFC6-7FFA-004A-BC40-054CA30A8CAD}"/>
                </a:ext>
              </a:extLst>
            </p:cNvPr>
            <p:cNvSpPr txBox="1"/>
            <p:nvPr/>
          </p:nvSpPr>
          <p:spPr>
            <a:xfrm>
              <a:off x="7105699" y="1585231"/>
              <a:ext cx="1619761" cy="492443"/>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da-DK" sz="1400" b="1" noProof="0" dirty="0">
                  <a:solidFill>
                    <a:srgbClr val="256575">
                      <a:lumMod val="50000"/>
                    </a:srgbClr>
                  </a:solidFill>
                  <a:latin typeface="Verdana"/>
                </a:rPr>
                <a:t>4</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lvl="0" algn="r">
                <a:defRPr/>
              </a:pPr>
              <a:r>
                <a:rPr lang="da-DK" sz="1100" i="1" dirty="0">
                  <a:solidFill>
                    <a:srgbClr val="256575">
                      <a:lumMod val="50000"/>
                    </a:srgbClr>
                  </a:solidFill>
                </a:rPr>
                <a:t>Energiforbrug</a:t>
              </a:r>
              <a:endPar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1" name="Tekstfelt 10">
              <a:extLst>
                <a:ext uri="{FF2B5EF4-FFF2-40B4-BE49-F238E27FC236}">
                  <a16:creationId xmlns:a16="http://schemas.microsoft.com/office/drawing/2014/main" id="{6BECBF44-46F5-C544-B88C-2D5BA877637D}"/>
                </a:ext>
              </a:extLst>
            </p:cNvPr>
            <p:cNvSpPr txBox="1"/>
            <p:nvPr/>
          </p:nvSpPr>
          <p:spPr>
            <a:xfrm>
              <a:off x="9851583" y="3429794"/>
              <a:ext cx="1718612"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83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Indkøb af varer og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tjenesteydelser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2" name="Tekstfelt 11">
              <a:extLst>
                <a:ext uri="{FF2B5EF4-FFF2-40B4-BE49-F238E27FC236}">
                  <a16:creationId xmlns:a16="http://schemas.microsoft.com/office/drawing/2014/main" id="{CA1CDF35-7989-BE46-8041-8A9322D818B7}"/>
                </a:ext>
              </a:extLst>
            </p:cNvPr>
            <p:cNvSpPr txBox="1"/>
            <p:nvPr/>
          </p:nvSpPr>
          <p:spPr>
            <a:xfrm>
              <a:off x="4091579" y="2288613"/>
              <a:ext cx="1271487" cy="492443"/>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da-DK" sz="1400" b="1" dirty="0">
                  <a:solidFill>
                    <a:srgbClr val="256575">
                      <a:lumMod val="50000"/>
                    </a:srgbClr>
                  </a:solidFill>
                  <a:latin typeface="Verdana"/>
                </a:rPr>
                <a:t>4</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a:ln>
                    <a:noFill/>
                  </a:ln>
                  <a:solidFill>
                    <a:srgbClr val="256575">
                      <a:lumMod val="50000"/>
                    </a:srgbClr>
                  </a:solidFill>
                  <a:effectLst/>
                  <a:uLnTx/>
                  <a:uFillTx/>
                  <a:latin typeface="Verdana"/>
                  <a:ea typeface="+mn-ea"/>
                  <a:cs typeface="+mn-cs"/>
                </a:rPr>
                <a:t>Transport</a:t>
              </a:r>
            </a:p>
          </p:txBody>
        </p:sp>
        <p:cxnSp>
          <p:nvCxnSpPr>
            <p:cNvPr id="13" name="Vinklet forbindelse 12">
              <a:extLst>
                <a:ext uri="{FF2B5EF4-FFF2-40B4-BE49-F238E27FC236}">
                  <a16:creationId xmlns:a16="http://schemas.microsoft.com/office/drawing/2014/main" id="{9C8EF770-A7F3-5E42-84A8-854E1BDD9501}"/>
                </a:ext>
              </a:extLst>
            </p:cNvPr>
            <p:cNvCxnSpPr/>
            <p:nvPr/>
          </p:nvCxnSpPr>
          <p:spPr bwMode="auto">
            <a:xfrm rot="5400000" flipH="1" flipV="1">
              <a:off x="6927902" y="1654539"/>
              <a:ext cx="628820" cy="639327"/>
            </a:xfrm>
            <a:prstGeom prst="bentConnector2">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Lige forbindelse 14">
              <a:extLst>
                <a:ext uri="{FF2B5EF4-FFF2-40B4-BE49-F238E27FC236}">
                  <a16:creationId xmlns:a16="http://schemas.microsoft.com/office/drawing/2014/main" id="{DC2B03FB-1FB7-8540-BB3F-D1360566FE0F}"/>
                </a:ext>
              </a:extLst>
            </p:cNvPr>
            <p:cNvCxnSpPr/>
            <p:nvPr/>
          </p:nvCxnSpPr>
          <p:spPr bwMode="auto">
            <a:xfrm flipH="1">
              <a:off x="9265939" y="3745489"/>
              <a:ext cx="365582" cy="746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Vinklet forbindelse 10">
              <a:extLst>
                <a:ext uri="{FF2B5EF4-FFF2-40B4-BE49-F238E27FC236}">
                  <a16:creationId xmlns:a16="http://schemas.microsoft.com/office/drawing/2014/main" id="{B2043796-4846-A04A-9B8F-EBE9BF2322E3}"/>
                </a:ext>
              </a:extLst>
            </p:cNvPr>
            <p:cNvCxnSpPr/>
            <p:nvPr/>
          </p:nvCxnSpPr>
          <p:spPr bwMode="auto">
            <a:xfrm flipH="1">
              <a:off x="5363066" y="2474201"/>
              <a:ext cx="1008084" cy="2673"/>
            </a:xfrm>
            <a:prstGeom prst="straightConnector1">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7" name="Billed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851" y="2383782"/>
            <a:ext cx="2207295" cy="917381"/>
          </a:xfrm>
          <a:prstGeom prst="rect">
            <a:avLst/>
          </a:prstGeom>
        </p:spPr>
      </p:pic>
      <p:pic>
        <p:nvPicPr>
          <p:cNvPr id="19" name="Pladsholder til indhold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19786772">
            <a:off x="8988553" y="1176275"/>
            <a:ext cx="877349" cy="1488500"/>
          </a:xfrm>
          <a:prstGeom prst="rect">
            <a:avLst/>
          </a:prstGeom>
        </p:spPr>
      </p:pic>
      <p:pic>
        <p:nvPicPr>
          <p:cNvPr id="20" name="Bille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2216" y="4350125"/>
            <a:ext cx="2150393" cy="1295988"/>
          </a:xfrm>
          <a:prstGeom prst="rect">
            <a:avLst/>
          </a:prstGeom>
        </p:spPr>
      </p:pic>
      <p:cxnSp>
        <p:nvCxnSpPr>
          <p:cNvPr id="22" name="Vinklet forbindelse 21">
            <a:extLst>
              <a:ext uri="{FF2B5EF4-FFF2-40B4-BE49-F238E27FC236}">
                <a16:creationId xmlns:a16="http://schemas.microsoft.com/office/drawing/2014/main" id="{9C8EF770-A7F3-5E42-84A8-854E1BDD9501}"/>
              </a:ext>
            </a:extLst>
          </p:cNvPr>
          <p:cNvCxnSpPr/>
          <p:nvPr/>
        </p:nvCxnSpPr>
        <p:spPr bwMode="auto">
          <a:xfrm flipV="1">
            <a:off x="4729560" y="3414869"/>
            <a:ext cx="1005011" cy="598158"/>
          </a:xfrm>
          <a:prstGeom prst="bentConnector3">
            <a:avLst>
              <a:gd name="adj1" fmla="val -844"/>
            </a:avLst>
          </a:prstGeom>
          <a:solidFill>
            <a:schemeClr val="accent1"/>
          </a:solidFill>
          <a:ln w="9525"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Billede 2"/>
          <p:cNvPicPr>
            <a:picLocks noChangeAspect="1"/>
          </p:cNvPicPr>
          <p:nvPr/>
        </p:nvPicPr>
        <p:blipFill>
          <a:blip r:embed="rId6"/>
          <a:stretch>
            <a:fillRect/>
          </a:stretch>
        </p:blipFill>
        <p:spPr>
          <a:xfrm>
            <a:off x="2208129" y="4084961"/>
            <a:ext cx="1767993" cy="1054699"/>
          </a:xfrm>
          <a:prstGeom prst="rect">
            <a:avLst/>
          </a:prstGeom>
        </p:spPr>
      </p:pic>
      <p:pic>
        <p:nvPicPr>
          <p:cNvPr id="5" name="Billede 4"/>
          <p:cNvPicPr>
            <a:picLocks noChangeAspect="1"/>
          </p:cNvPicPr>
          <p:nvPr/>
        </p:nvPicPr>
        <p:blipFill>
          <a:blip r:embed="rId7"/>
          <a:stretch>
            <a:fillRect/>
          </a:stretch>
        </p:blipFill>
        <p:spPr>
          <a:xfrm>
            <a:off x="5658824" y="2498764"/>
            <a:ext cx="3522493" cy="3522493"/>
          </a:xfrm>
          <a:prstGeom prst="rect">
            <a:avLst/>
          </a:prstGeom>
        </p:spPr>
      </p:pic>
    </p:spTree>
    <p:extLst>
      <p:ext uri="{BB962C8B-B14F-4D97-AF65-F5344CB8AC3E}">
        <p14:creationId xmlns:p14="http://schemas.microsoft.com/office/powerpoint/2010/main" val="1816779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dsholder til indhold 7"/>
          <p:cNvGraphicFramePr>
            <a:graphicFrameLocks noGrp="1"/>
          </p:cNvGraphicFramePr>
          <p:nvPr>
            <p:ph idx="1"/>
            <p:extLst/>
          </p:nvPr>
        </p:nvGraphicFramePr>
        <p:xfrm>
          <a:off x="4513411" y="1341562"/>
          <a:ext cx="7945711"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el 3"/>
          <p:cNvSpPr>
            <a:spLocks noGrp="1"/>
          </p:cNvSpPr>
          <p:nvPr>
            <p:ph type="title"/>
          </p:nvPr>
        </p:nvSpPr>
        <p:spPr/>
        <p:txBody>
          <a:bodyPr/>
          <a:lstStyle/>
          <a:p>
            <a:r>
              <a:rPr lang="da-DK" dirty="0" smtClean="0"/>
              <a:t>Indkøb af varer </a:t>
            </a:r>
            <a:br>
              <a:rPr lang="da-DK" dirty="0" smtClean="0"/>
            </a:br>
            <a:r>
              <a:rPr lang="da-DK" dirty="0" smtClean="0"/>
              <a:t>og tjenesteydelser</a:t>
            </a:r>
            <a:endParaRPr lang="en-US" dirty="0"/>
          </a:p>
        </p:txBody>
      </p:sp>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081" y="3573900"/>
            <a:ext cx="3239321" cy="1952255"/>
          </a:xfrm>
          <a:prstGeom prst="rect">
            <a:avLst/>
          </a:prstGeom>
        </p:spPr>
      </p:pic>
      <p:sp>
        <p:nvSpPr>
          <p:cNvPr id="2" name="Tekstfelt 1"/>
          <p:cNvSpPr txBox="1"/>
          <p:nvPr/>
        </p:nvSpPr>
        <p:spPr>
          <a:xfrm>
            <a:off x="11426179" y="6207909"/>
            <a:ext cx="504056" cy="246221"/>
          </a:xfrm>
          <a:prstGeom prst="rect">
            <a:avLst/>
          </a:prstGeom>
          <a:noFill/>
        </p:spPr>
        <p:txBody>
          <a:bodyPr wrap="square" rtlCol="0">
            <a:spAutoFit/>
          </a:bodyPr>
          <a:lstStyle/>
          <a:p>
            <a:r>
              <a:rPr lang="da-DK" sz="1000" dirty="0" smtClean="0">
                <a:hlinkClick r:id="rId5"/>
              </a:rPr>
              <a:t>Kilde</a:t>
            </a:r>
            <a:endParaRPr lang="da-DK" sz="1000" dirty="0"/>
          </a:p>
        </p:txBody>
      </p:sp>
      <p:sp>
        <p:nvSpPr>
          <p:cNvPr id="7" name="Tekstfelt 6">
            <a:extLst>
              <a:ext uri="{FF2B5EF4-FFF2-40B4-BE49-F238E27FC236}">
                <a16:creationId xmlns:a16="http://schemas.microsoft.com/office/drawing/2014/main" id="{80C5C32B-7649-6644-96FF-496E66FBD8C4}"/>
              </a:ext>
            </a:extLst>
          </p:cNvPr>
          <p:cNvSpPr txBox="1"/>
          <p:nvPr/>
        </p:nvSpPr>
        <p:spPr>
          <a:xfrm>
            <a:off x="768995" y="2288699"/>
            <a:ext cx="2952328" cy="276999"/>
          </a:xfrm>
          <a:prstGeom prst="rect">
            <a:avLst/>
          </a:prstGeom>
          <a:noFill/>
        </p:spPr>
        <p:txBody>
          <a:bodyPr wrap="square" rtlCol="0">
            <a:spAutoFit/>
          </a:bodyPr>
          <a:lstStyle/>
          <a:p>
            <a:r>
              <a:rPr lang="en-US" sz="1200" dirty="0" smtClean="0">
                <a:solidFill>
                  <a:schemeClr val="accent2">
                    <a:lumMod val="50000"/>
                  </a:schemeClr>
                </a:solidFill>
              </a:rPr>
              <a:t>CO2-aftryk </a:t>
            </a:r>
            <a:r>
              <a:rPr lang="en-US" sz="1200" dirty="0" err="1" smtClean="0">
                <a:solidFill>
                  <a:schemeClr val="accent2">
                    <a:lumMod val="50000"/>
                  </a:schemeClr>
                </a:solidFill>
              </a:rPr>
              <a:t>i</a:t>
            </a:r>
            <a:r>
              <a:rPr lang="en-US" sz="1200" dirty="0" smtClean="0">
                <a:solidFill>
                  <a:schemeClr val="accent2">
                    <a:lumMod val="50000"/>
                  </a:schemeClr>
                </a:solidFill>
              </a:rPr>
              <a:t> </a:t>
            </a:r>
            <a:r>
              <a:rPr lang="en-US" sz="1200" dirty="0" err="1" smtClean="0">
                <a:solidFill>
                  <a:schemeClr val="accent2">
                    <a:lumMod val="50000"/>
                  </a:schemeClr>
                </a:solidFill>
              </a:rPr>
              <a:t>detaljer</a:t>
            </a:r>
            <a:r>
              <a:rPr lang="en-US" sz="1200" dirty="0" smtClean="0">
                <a:solidFill>
                  <a:schemeClr val="accent2">
                    <a:lumMod val="50000"/>
                  </a:schemeClr>
                </a:solidFill>
              </a:rPr>
              <a:t> </a:t>
            </a:r>
            <a:r>
              <a:rPr lang="en-US" sz="1200" smtClean="0">
                <a:solidFill>
                  <a:schemeClr val="accent2">
                    <a:lumMod val="50000"/>
                  </a:schemeClr>
                </a:solidFill>
              </a:rPr>
              <a:t>(</a:t>
            </a:r>
            <a:r>
              <a:rPr lang="en-US" sz="1200" smtClean="0">
                <a:solidFill>
                  <a:schemeClr val="accent2">
                    <a:lumMod val="50000"/>
                  </a:schemeClr>
                </a:solidFill>
              </a:rPr>
              <a:t>2022)</a:t>
            </a:r>
            <a:endParaRPr lang="da-DK" sz="1200" dirty="0">
              <a:solidFill>
                <a:schemeClr val="accent2">
                  <a:lumMod val="50000"/>
                </a:schemeClr>
              </a:solidFill>
            </a:endParaRPr>
          </a:p>
        </p:txBody>
      </p:sp>
      <p:sp>
        <p:nvSpPr>
          <p:cNvPr id="9" name="Tekstfelt 8">
            <a:extLst>
              <a:ext uri="{FF2B5EF4-FFF2-40B4-BE49-F238E27FC236}">
                <a16:creationId xmlns:a16="http://schemas.microsoft.com/office/drawing/2014/main" id="{6BECBF44-46F5-C544-B88C-2D5BA877637D}"/>
              </a:ext>
            </a:extLst>
          </p:cNvPr>
          <p:cNvSpPr txBox="1"/>
          <p:nvPr/>
        </p:nvSpPr>
        <p:spPr>
          <a:xfrm>
            <a:off x="9695575" y="2365542"/>
            <a:ext cx="1718612"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400" b="1" dirty="0" smtClean="0">
                <a:solidFill>
                  <a:srgbClr val="256575">
                    <a:lumMod val="50000"/>
                  </a:srgbClr>
                </a:solidFill>
                <a:latin typeface="Verdana"/>
              </a:rPr>
              <a:t>27</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Medicin</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2" name="Tekstfelt 11">
            <a:extLst>
              <a:ext uri="{FF2B5EF4-FFF2-40B4-BE49-F238E27FC236}">
                <a16:creationId xmlns:a16="http://schemas.microsoft.com/office/drawing/2014/main" id="{6BECBF44-46F5-C544-B88C-2D5BA877637D}"/>
              </a:ext>
            </a:extLst>
          </p:cNvPr>
          <p:cNvSpPr txBox="1"/>
          <p:nvPr/>
        </p:nvSpPr>
        <p:spPr>
          <a:xfrm>
            <a:off x="9097354" y="5494481"/>
            <a:ext cx="1718612"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33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Medicinsk udstyr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4" name="Tekstfelt 13">
            <a:extLst>
              <a:ext uri="{FF2B5EF4-FFF2-40B4-BE49-F238E27FC236}">
                <a16:creationId xmlns:a16="http://schemas.microsoft.com/office/drawing/2014/main" id="{6BECBF44-46F5-C544-B88C-2D5BA877637D}"/>
              </a:ext>
            </a:extLst>
          </p:cNvPr>
          <p:cNvSpPr txBox="1"/>
          <p:nvPr/>
        </p:nvSpPr>
        <p:spPr>
          <a:xfrm>
            <a:off x="7626960" y="1397894"/>
            <a:ext cx="1718612"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400" b="1" dirty="0">
                <a:solidFill>
                  <a:srgbClr val="256575">
                    <a:lumMod val="50000"/>
                  </a:srgbClr>
                </a:solidFill>
                <a:latin typeface="Verdana"/>
              </a:rPr>
              <a:t>3</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Covid-19</a:t>
            </a:r>
            <a:b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b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(testkits mv.)</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16" name="Tekstfelt 15">
            <a:extLst>
              <a:ext uri="{FF2B5EF4-FFF2-40B4-BE49-F238E27FC236}">
                <a16:creationId xmlns:a16="http://schemas.microsoft.com/office/drawing/2014/main" id="{6BECBF44-46F5-C544-B88C-2D5BA877637D}"/>
              </a:ext>
            </a:extLst>
          </p:cNvPr>
          <p:cNvSpPr txBox="1"/>
          <p:nvPr/>
        </p:nvSpPr>
        <p:spPr>
          <a:xfrm>
            <a:off x="5219884" y="3479541"/>
            <a:ext cx="1718612"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400" b="1" noProof="0" dirty="0" smtClean="0">
                <a:solidFill>
                  <a:srgbClr val="256575">
                    <a:lumMod val="50000"/>
                  </a:srgbClr>
                </a:solidFill>
                <a:latin typeface="Verdana"/>
              </a:rPr>
              <a:t>11</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Sundhedsydelser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
        <p:nvSpPr>
          <p:cNvPr id="20" name="Tekstfelt 19">
            <a:extLst>
              <a:ext uri="{FF2B5EF4-FFF2-40B4-BE49-F238E27FC236}">
                <a16:creationId xmlns:a16="http://schemas.microsoft.com/office/drawing/2014/main" id="{6BECBF44-46F5-C544-B88C-2D5BA877637D}"/>
              </a:ext>
            </a:extLst>
          </p:cNvPr>
          <p:cNvSpPr txBox="1"/>
          <p:nvPr/>
        </p:nvSpPr>
        <p:spPr>
          <a:xfrm>
            <a:off x="6347866" y="5143177"/>
            <a:ext cx="1718612"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2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Fødevarer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pic>
        <p:nvPicPr>
          <p:cNvPr id="23" name="Billed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6870" y="1910942"/>
            <a:ext cx="588079" cy="1309377"/>
          </a:xfrm>
          <a:prstGeom prst="rect">
            <a:avLst/>
          </a:prstGeom>
        </p:spPr>
      </p:pic>
      <p:pic>
        <p:nvPicPr>
          <p:cNvPr id="45" name="Billed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2558" y="5127874"/>
            <a:ext cx="433264" cy="400296"/>
          </a:xfrm>
          <a:prstGeom prst="rect">
            <a:avLst/>
          </a:prstGeom>
        </p:spPr>
      </p:pic>
      <p:pic>
        <p:nvPicPr>
          <p:cNvPr id="47" name="Pladsholder til indhold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5484767" y="5187902"/>
            <a:ext cx="440726" cy="34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Billed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0857" y="5263799"/>
            <a:ext cx="408491" cy="377408"/>
          </a:xfrm>
          <a:prstGeom prst="rect">
            <a:avLst/>
          </a:prstGeom>
        </p:spPr>
      </p:pic>
      <p:pic>
        <p:nvPicPr>
          <p:cNvPr id="48" name="Billed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22295" y="4525620"/>
            <a:ext cx="1761033" cy="1445915"/>
          </a:xfrm>
          <a:prstGeom prst="rect">
            <a:avLst/>
          </a:prstGeom>
        </p:spPr>
      </p:pic>
      <p:sp>
        <p:nvSpPr>
          <p:cNvPr id="32" name="Tekstfelt 31">
            <a:extLst>
              <a:ext uri="{FF2B5EF4-FFF2-40B4-BE49-F238E27FC236}">
                <a16:creationId xmlns:a16="http://schemas.microsoft.com/office/drawing/2014/main" id="{6BECBF44-46F5-C544-B88C-2D5BA877637D}"/>
              </a:ext>
            </a:extLst>
          </p:cNvPr>
          <p:cNvSpPr txBox="1"/>
          <p:nvPr/>
        </p:nvSpPr>
        <p:spPr>
          <a:xfrm>
            <a:off x="5540179" y="4440037"/>
            <a:ext cx="1845177"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400" b="1" dirty="0">
                <a:solidFill>
                  <a:srgbClr val="256575">
                    <a:lumMod val="50000"/>
                  </a:srgbClr>
                </a:solidFill>
                <a:latin typeface="Verdana"/>
              </a:rPr>
              <a:t>7</a:t>
            </a: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Øvrige varekøb</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pic>
        <p:nvPicPr>
          <p:cNvPr id="6" name="Billed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1964" y="2062652"/>
            <a:ext cx="3909399" cy="3703641"/>
          </a:xfrm>
          <a:prstGeom prst="rect">
            <a:avLst/>
          </a:prstGeom>
        </p:spPr>
      </p:pic>
      <p:sp>
        <p:nvSpPr>
          <p:cNvPr id="21" name="Tekstfelt 20">
            <a:extLst>
              <a:ext uri="{FF2B5EF4-FFF2-40B4-BE49-F238E27FC236}">
                <a16:creationId xmlns:a16="http://schemas.microsoft.com/office/drawing/2014/main" id="{6BECBF44-46F5-C544-B88C-2D5BA877637D}"/>
              </a:ext>
            </a:extLst>
          </p:cNvPr>
          <p:cNvSpPr txBox="1"/>
          <p:nvPr/>
        </p:nvSpPr>
        <p:spPr>
          <a:xfrm>
            <a:off x="6249827" y="1984485"/>
            <a:ext cx="1718612"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srgbClr val="256575">
                    <a:lumMod val="50000"/>
                  </a:srgbClr>
                </a:solidFill>
                <a:effectLst/>
                <a:uLnTx/>
                <a:uFillTx/>
                <a:latin typeface="Verdana"/>
                <a:ea typeface="+mn-ea"/>
                <a:cs typeface="+mn-cs"/>
              </a:rPr>
              <a:t>14 </a:t>
            </a:r>
            <a:r>
              <a:rPr kumimoji="0" lang="da-DK" sz="1400" b="1" i="0" u="none" strike="noStrike" kern="1200" cap="none" spc="0" normalizeH="0" baseline="0" noProof="0" dirty="0">
                <a:ln>
                  <a:noFill/>
                </a:ln>
                <a:solidFill>
                  <a:srgbClr val="256575">
                    <a:lumMod val="50000"/>
                  </a:srgbClr>
                </a:solidFill>
                <a:effectLst/>
                <a:uLnTx/>
                <a:uFillTx/>
                <a:latin typeface="Verdana"/>
                <a:ea typeface="+mn-ea"/>
                <a:cs typeface="+mn-cs"/>
              </a:rPr>
              <a:t>pct.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Øvrige varer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dirty="0" smtClean="0">
                <a:ln>
                  <a:noFill/>
                </a:ln>
                <a:solidFill>
                  <a:srgbClr val="256575">
                    <a:lumMod val="50000"/>
                  </a:srgbClr>
                </a:solidFill>
                <a:effectLst/>
                <a:uLnTx/>
                <a:uFillTx/>
                <a:latin typeface="Verdana"/>
                <a:ea typeface="+mn-ea"/>
                <a:cs typeface="+mn-cs"/>
              </a:rPr>
              <a:t>og tjenester</a:t>
            </a:r>
            <a:endParaRPr kumimoji="0" lang="da-DK" sz="1200" b="0" i="1" u="none" strike="noStrike" kern="1200" cap="none" spc="0" normalizeH="0" baseline="0" noProof="0" dirty="0">
              <a:ln>
                <a:noFill/>
              </a:ln>
              <a:solidFill>
                <a:srgbClr val="256575">
                  <a:lumMod val="50000"/>
                </a:srgbClr>
              </a:solidFill>
              <a:effectLst/>
              <a:uLnTx/>
              <a:uFillTx/>
              <a:latin typeface="Verdana"/>
              <a:ea typeface="+mn-ea"/>
              <a:cs typeface="+mn-cs"/>
            </a:endParaRPr>
          </a:p>
        </p:txBody>
      </p:sp>
    </p:spTree>
    <p:extLst>
      <p:ext uri="{BB962C8B-B14F-4D97-AF65-F5344CB8AC3E}">
        <p14:creationId xmlns:p14="http://schemas.microsoft.com/office/powerpoint/2010/main" val="2469354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M-farver&amp;quot;&quot;/&gt;&lt;property id=&quot;20307&quot; value=&quot;256&quot;/&gt;&lt;/object&gt;&lt;object type=&quot;3&quot; unique_id=&quot;10005&quot;&gt;&lt;property id=&quot;20148&quot; value=&quot;5&quot;/&gt;&lt;property id=&quot;20300&quot; value=&quot;Slide 3 - &amp;quot;RM med petrol&amp;quot;&quot;/&gt;&lt;property id=&quot;20307&quot; value=&quot;257&quot;/&gt;&lt;/object&gt;&lt;object type=&quot;3&quot; unique_id=&quot;10006&quot;&gt;&lt;property id=&quot;20148&quot; value=&quot;5&quot;/&gt;&lt;property id=&quot;20300&quot; value=&quot;Slide 2 - &amp;quot;Overskrift&amp;quot;&quot;/&gt;&lt;property id=&quot;20307&quot; value=&quot;260&quot;/&gt;&lt;/object&gt;&lt;object type=&quot;3&quot; unique_id=&quot;10007&quot;&gt;&lt;property id=&quot;20148&quot; value=&quot;5&quot;/&gt;&lt;property id=&quot;20300&quot; value=&quot;Slide 4 - &amp;quot;Overskrift&amp;quot;&quot;/&gt;&lt;property id=&quot;20307&quot; value=&quot;261&quot;/&gt;&lt;/object&gt;&lt;object type=&quot;3&quot; unique_id=&quot;10008&quot;&gt;&lt;property id=&quot;20148&quot; value=&quot;5&quot;/&gt;&lt;property id=&quot;20300&quot; value=&quot;Slide 5 - &amp;quot;RM med grøn&amp;quot;&quot;/&gt;&lt;property id=&quot;20307&quot; value=&quot;258&quot;/&gt;&lt;/object&gt;&lt;object type=&quot;3&quot; unique_id=&quot;10009&quot;&gt;&lt;property id=&quot;20148&quot; value=&quot;5&quot;/&gt;&lt;property id=&quot;20300&quot; value=&quot;Slide 6 - &amp;quot;Overskrift&amp;quot;&quot;/&gt;&lt;property id=&quot;20307&quot; value=&quot;262&quot;/&gt;&lt;/object&gt;&lt;object type=&quot;3&quot; unique_id=&quot;10010&quot;&gt;&lt;property id=&quot;20148&quot; value=&quot;5&quot;/&gt;&lt;property id=&quot;20300&quot; value=&quot;Slide 7 - &amp;quot;RM med orange&amp;quot;&quot;/&gt;&lt;property id=&quot;20307&quot; value=&quot;259&quot;/&gt;&lt;/object&gt;&lt;object type=&quot;3&quot; unique_id=&quot;10011&quot;&gt;&lt;property id=&quot;20148&quot; value=&quot;5&quot;/&gt;&lt;property id=&quot;20300&quot; value=&quot;Slide 8 - &amp;quot;Overskrift&amp;quot;&quot;/&gt;&lt;property id=&quot;20307&quot; value=&quot;263&quot;/&gt;&lt;/object&gt;&lt;/object&gt;&lt;/object&gt;&lt;/database&gt;"/>
  <p:tag name="SECTOMILLISECCONVERTED" val="1"/>
</p:tagLst>
</file>

<file path=ppt/theme/theme1.xml><?xml version="1.0" encoding="utf-8"?>
<a:theme xmlns:a="http://schemas.openxmlformats.org/drawingml/2006/main"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2" id="{AE9CD783-5D24-48F2-85C4-E37EBB9DF619}" vid="{5F9000A9-7680-4188-8BF3-5DFB466E8055}"/>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ru-skabelon</Template>
  <TotalTime>0</TotalTime>
  <Words>3128</Words>
  <Application>Microsoft Office PowerPoint</Application>
  <PresentationFormat>Brugerdefineret</PresentationFormat>
  <Paragraphs>440</Paragraphs>
  <Slides>39</Slides>
  <Notes>28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39</vt:i4>
      </vt:variant>
    </vt:vector>
  </HeadingPairs>
  <TitlesOfParts>
    <vt:vector size="44" baseType="lpstr">
      <vt:lpstr>Arial</vt:lpstr>
      <vt:lpstr>Calibri</vt:lpstr>
      <vt:lpstr>Verdana</vt:lpstr>
      <vt:lpstr>Wingdings</vt:lpstr>
      <vt:lpstr>RM-multicolour_16-9_v02</vt:lpstr>
      <vt:lpstr>Region Midtjylland</vt:lpstr>
      <vt:lpstr>Vores verden – vores ansvar</vt:lpstr>
      <vt:lpstr>Vores verden – vores ansvar</vt:lpstr>
      <vt:lpstr>Strategi og handling</vt:lpstr>
      <vt:lpstr>Hvad er bæredygtighed i Region Midtjylland?</vt:lpstr>
      <vt:lpstr>Stort aftryk – stort ansvar</vt:lpstr>
      <vt:lpstr>Hvor kommer CO2-udledningen fra?</vt:lpstr>
      <vt:lpstr>CO2-fordeling i  Region Midtjylland (2022)</vt:lpstr>
      <vt:lpstr>Indkøb af varer  og tjenesteydelser</vt:lpstr>
      <vt:lpstr>En del af noget større </vt:lpstr>
      <vt:lpstr>Vi kan påvirke hele kæden</vt:lpstr>
      <vt:lpstr>Bevidst forbrug</vt:lpstr>
      <vt:lpstr>Cirkulær økonomi</vt:lpstr>
      <vt:lpstr>Vision</vt:lpstr>
      <vt:lpstr>Vision</vt:lpstr>
      <vt:lpstr>Fire spor til mere bæredygtighed</vt:lpstr>
      <vt:lpstr>Cirkulær økonomi</vt:lpstr>
      <vt:lpstr>Cirkulær økonomi</vt:lpstr>
      <vt:lpstr>El, vand &amp; varme</vt:lpstr>
      <vt:lpstr>El, vand &amp; varme</vt:lpstr>
      <vt:lpstr>Logistik, transport &amp; mobilitet</vt:lpstr>
      <vt:lpstr>Logistik, transport &amp; mobilitet</vt:lpstr>
      <vt:lpstr>PowerPoint-præsentation</vt:lpstr>
      <vt:lpstr>Social ansvarlighed</vt:lpstr>
      <vt:lpstr>Social ansvarlighed</vt:lpstr>
      <vt:lpstr>Social ansvarlighed</vt:lpstr>
      <vt:lpstr>Overordnede klimamålsætninger</vt:lpstr>
      <vt:lpstr>Overordnede klimamålsætninger</vt:lpstr>
      <vt:lpstr>Overordnede klimamålsætninger</vt:lpstr>
      <vt:lpstr>Fra papir til handling  Opfyldelse af målene kræver ændret ADFÆRD og SAMARBEJDE.</vt:lpstr>
      <vt:lpstr>PowerPoint-præsentation</vt:lpstr>
      <vt:lpstr>Tidl. slides med fordeling af Region Midtjyllands CO2-forbrug.   Fra Klimaregnskab 2018, 2020 og 2021 (anden layout-version).</vt:lpstr>
      <vt:lpstr>CO2-fordeling i  Region Midtjylland (2021)</vt:lpstr>
      <vt:lpstr>CO2-fordeling i  Region Midtjylland (2020)</vt:lpstr>
      <vt:lpstr>Indkøb af varer  og tjenesteydelser</vt:lpstr>
      <vt:lpstr>CO2-fordeling i  Region Midtjylland (2018)</vt:lpstr>
      <vt:lpstr>Indkøb af varer  og tjenesteydelser</vt:lpstr>
      <vt:lpstr>CO2-fordeling i  Region Midtjylland (2021)</vt:lpstr>
      <vt:lpstr>Indkøb af varer  og tjenesteydelser</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Pia Janum Davidsen</dc:creator>
  <cp:lastModifiedBy>René Just Poulsen</cp:lastModifiedBy>
  <cp:revision>67</cp:revision>
  <cp:lastPrinted>2020-01-23T11:37:56Z</cp:lastPrinted>
  <dcterms:created xsi:type="dcterms:W3CDTF">2021-03-31T11:55:15Z</dcterms:created>
  <dcterms:modified xsi:type="dcterms:W3CDTF">2023-09-05T14:21:14Z</dcterms:modified>
</cp:coreProperties>
</file>